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</p:sldMasterIdLst>
  <p:notesMasterIdLst>
    <p:notesMasterId r:id="rId62"/>
  </p:notesMasterIdLst>
  <p:handoutMasterIdLst>
    <p:handoutMasterId r:id="rId63"/>
  </p:handoutMasterIdLst>
  <p:sldIdLst>
    <p:sldId id="658" r:id="rId3"/>
    <p:sldId id="659" r:id="rId4"/>
    <p:sldId id="660" r:id="rId5"/>
    <p:sldId id="661" r:id="rId6"/>
    <p:sldId id="618" r:id="rId7"/>
    <p:sldId id="619" r:id="rId8"/>
    <p:sldId id="683" r:id="rId9"/>
    <p:sldId id="622" r:id="rId10"/>
    <p:sldId id="684" r:id="rId11"/>
    <p:sldId id="682" r:id="rId12"/>
    <p:sldId id="663" r:id="rId13"/>
    <p:sldId id="620" r:id="rId14"/>
    <p:sldId id="623" r:id="rId15"/>
    <p:sldId id="685" r:id="rId16"/>
    <p:sldId id="624" r:id="rId17"/>
    <p:sldId id="664" r:id="rId18"/>
    <p:sldId id="665" r:id="rId19"/>
    <p:sldId id="630" r:id="rId20"/>
    <p:sldId id="627" r:id="rId21"/>
    <p:sldId id="686" r:id="rId22"/>
    <p:sldId id="666" r:id="rId23"/>
    <p:sldId id="667" r:id="rId24"/>
    <p:sldId id="628" r:id="rId25"/>
    <p:sldId id="634" r:id="rId26"/>
    <p:sldId id="668" r:id="rId27"/>
    <p:sldId id="669" r:id="rId28"/>
    <p:sldId id="670" r:id="rId29"/>
    <p:sldId id="625" r:id="rId30"/>
    <p:sldId id="671" r:id="rId31"/>
    <p:sldId id="636" r:id="rId32"/>
    <p:sldId id="672" r:id="rId33"/>
    <p:sldId id="637" r:id="rId34"/>
    <p:sldId id="673" r:id="rId35"/>
    <p:sldId id="674" r:id="rId36"/>
    <p:sldId id="640" r:id="rId37"/>
    <p:sldId id="687" r:id="rId38"/>
    <p:sldId id="675" r:id="rId39"/>
    <p:sldId id="642" r:id="rId40"/>
    <p:sldId id="643" r:id="rId41"/>
    <p:sldId id="676" r:id="rId42"/>
    <p:sldId id="644" r:id="rId43"/>
    <p:sldId id="638" r:id="rId44"/>
    <p:sldId id="677" r:id="rId45"/>
    <p:sldId id="646" r:id="rId46"/>
    <p:sldId id="678" r:id="rId47"/>
    <p:sldId id="647" r:id="rId48"/>
    <p:sldId id="648" r:id="rId49"/>
    <p:sldId id="679" r:id="rId50"/>
    <p:sldId id="649" r:id="rId51"/>
    <p:sldId id="688" r:id="rId52"/>
    <p:sldId id="655" r:id="rId53"/>
    <p:sldId id="680" r:id="rId54"/>
    <p:sldId id="656" r:id="rId55"/>
    <p:sldId id="681" r:id="rId56"/>
    <p:sldId id="401" r:id="rId57"/>
    <p:sldId id="490" r:id="rId58"/>
    <p:sldId id="491" r:id="rId59"/>
    <p:sldId id="493" r:id="rId60"/>
    <p:sldId id="40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C7653D-1924-4F56-9E27-AA2B21F1DA92}">
          <p14:sldIdLst>
            <p14:sldId id="658"/>
            <p14:sldId id="659"/>
            <p14:sldId id="660"/>
          </p14:sldIdLst>
        </p14:section>
        <p14:section name="Content" id="{66DCFE1F-60FD-44F2-BE82-706DDBC14898}">
          <p14:sldIdLst>
            <p14:sldId id="661"/>
            <p14:sldId id="618"/>
            <p14:sldId id="619"/>
            <p14:sldId id="683"/>
            <p14:sldId id="622"/>
            <p14:sldId id="684"/>
            <p14:sldId id="682"/>
            <p14:sldId id="663"/>
            <p14:sldId id="620"/>
            <p14:sldId id="623"/>
            <p14:sldId id="685"/>
            <p14:sldId id="624"/>
            <p14:sldId id="664"/>
            <p14:sldId id="665"/>
            <p14:sldId id="630"/>
            <p14:sldId id="627"/>
            <p14:sldId id="686"/>
            <p14:sldId id="666"/>
            <p14:sldId id="667"/>
            <p14:sldId id="628"/>
            <p14:sldId id="634"/>
            <p14:sldId id="668"/>
            <p14:sldId id="669"/>
            <p14:sldId id="670"/>
            <p14:sldId id="625"/>
            <p14:sldId id="671"/>
            <p14:sldId id="636"/>
            <p14:sldId id="672"/>
            <p14:sldId id="637"/>
            <p14:sldId id="673"/>
            <p14:sldId id="674"/>
            <p14:sldId id="640"/>
            <p14:sldId id="687"/>
            <p14:sldId id="675"/>
            <p14:sldId id="642"/>
            <p14:sldId id="643"/>
            <p14:sldId id="676"/>
            <p14:sldId id="644"/>
            <p14:sldId id="638"/>
            <p14:sldId id="677"/>
            <p14:sldId id="646"/>
            <p14:sldId id="678"/>
            <p14:sldId id="647"/>
            <p14:sldId id="648"/>
            <p14:sldId id="679"/>
            <p14:sldId id="649"/>
            <p14:sldId id="688"/>
            <p14:sldId id="655"/>
            <p14:sldId id="680"/>
            <p14:sldId id="656"/>
          </p14:sldIdLst>
        </p14:section>
        <p14:section name="Conclusion" id="{E19D07F1-86E2-47E9-B2AB-7ADC4F89DC12}">
          <p14:sldIdLst>
            <p14:sldId id="681"/>
            <p14:sldId id="401"/>
            <p14:sldId id="490"/>
            <p14:sldId id="491"/>
            <p14:sldId id="493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zlatanov" initials="d" lastIdx="1" clrIdx="0">
    <p:extLst>
      <p:ext uri="{19B8F6BF-5375-455C-9EA6-DF929625EA0E}">
        <p15:presenceInfo xmlns:p15="http://schemas.microsoft.com/office/powerpoint/2012/main" userId="dezlatan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9" autoAdjust="0"/>
    <p:restoredTop sz="95214" autoAdjust="0"/>
  </p:normalViewPr>
  <p:slideViewPr>
    <p:cSldViewPr showGuides="1">
      <p:cViewPr varScale="1">
        <p:scale>
          <a:sx n="62" d="100"/>
          <a:sy n="62" d="100"/>
        </p:scale>
        <p:origin x="944" y="5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5.4.2020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6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22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2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D11C3-9FCD-4EAE-876D-E766924FAF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75F0223-87E3-4C05-91AA-A011DFE044FF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49F29-3F5C-4DB2-AA79-A17D5A6A90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4D6516-9CC1-4493-A2E3-B2CCC2456BB3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C1A616-39F7-4D90-A521-962C4018B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2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31.png"/><Relationship Id="rId9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4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40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02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3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60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7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1" y="6035666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3" y="6035666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60" y="254857"/>
            <a:ext cx="10965303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7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2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44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6"/>
            <a:ext cx="8182463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5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4625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40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8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8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5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8" y="3314706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8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4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5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5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676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86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5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7" y="6390562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5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1707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7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5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653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4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7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3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6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3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8" y="1702475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5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5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5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5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3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0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2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6" y="1297095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7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5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7628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7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7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7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3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5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3602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1" y="1186309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8" y="5017464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4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30" y="1319425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7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88952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40C0-4BA8-4AA8-B79B-964C8F235FAB}" type="datetime1">
              <a:rPr lang="en-US" smtClean="0"/>
              <a:t>4/5/2020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76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782" y="6400802"/>
            <a:ext cx="10485335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9064" y="2253546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70261" y="4341197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3158" y="4679638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5999" y="610908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8383" y="4032736"/>
            <a:ext cx="29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9191" y="2560120"/>
            <a:ext cx="32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7594" y="232084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7663" y="3447927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9684" y="562591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9240" y="3306088"/>
            <a:ext cx="4542163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408" y="2018008"/>
            <a:ext cx="2850020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7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7" y="6397198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30" y="6397198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8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61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a/18786719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en.cppreference.com/" TargetMode="External"/><Relationship Id="rId4" Type="http://schemas.openxmlformats.org/officeDocument/2006/relationships/hyperlink" Target="http://www.cplusplus.com/reference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://www.postbank.bg/" TargetMode="Externa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hyperlink" Target="https://www.superhosting.bg/?gclid=CjwKCAjw5fzrBRASEiwAD2OSV2HM9vD3KXFwexq_hE27VNo1Gx0yBWBbYg7Ef677GKVaQu7Vn2bX7hoCIkoQAvD_BwE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www.infragistics.com/" TargetMode="External"/><Relationship Id="rId12" Type="http://schemas.openxmlformats.org/officeDocument/2006/relationships/image" Target="../media/image59.png"/><Relationship Id="rId17" Type="http://schemas.openxmlformats.org/officeDocument/2006/relationships/hyperlink" Target="https://netpeak.bg/" TargetMode="External"/><Relationship Id="rId25" Type="http://schemas.openxmlformats.org/officeDocument/2006/relationships/hyperlink" Target="http://www.xs-software.com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11" Type="http://schemas.openxmlformats.org/officeDocument/2006/relationships/hyperlink" Target="https://motion-software.com/" TargetMode="External"/><Relationship Id="rId24" Type="http://schemas.openxmlformats.org/officeDocument/2006/relationships/image" Target="../media/image65.png"/><Relationship Id="rId5" Type="http://schemas.openxmlformats.org/officeDocument/2006/relationships/hyperlink" Target="https://stemo.bg/en/" TargetMode="External"/><Relationship Id="rId15" Type="http://schemas.openxmlformats.org/officeDocument/2006/relationships/hyperlink" Target="http://smartit.bg/" TargetMode="External"/><Relationship Id="rId23" Type="http://schemas.openxmlformats.org/officeDocument/2006/relationships/hyperlink" Target="https://www.sbtech.com/" TargetMode="External"/><Relationship Id="rId10" Type="http://schemas.openxmlformats.org/officeDocument/2006/relationships/image" Target="../media/image58.png"/><Relationship Id="rId19" Type="http://schemas.openxmlformats.org/officeDocument/2006/relationships/hyperlink" Target="https://www.softwaregroup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indeavr.com/en" TargetMode="External"/><Relationship Id="rId14" Type="http://schemas.openxmlformats.org/officeDocument/2006/relationships/image" Target="../media/image60.png"/><Relationship Id="rId22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67.jpe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68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70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8D829FDE-5FF2-4183-A9C5-F99BC9CD3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Representing Text, Working with Streams from </a:t>
            </a:r>
            <a:br>
              <a:rPr lang="en-US" sz="4000" dirty="0"/>
            </a:br>
            <a:r>
              <a:rPr lang="en-US" sz="4000" dirty="0"/>
              <a:t>Files and Strings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AABEEC-F32C-4D71-AC37-0153AFEC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Strings and Streams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D74D4C-E58B-463B-98EA-A796E1C8ED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3191" y="5916124"/>
            <a:ext cx="2950749" cy="382788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DDA0AD-33C8-47BA-A0DF-095AC02E16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340279"/>
            <a:ext cx="2950749" cy="351754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95CFAA3-3F89-4AC8-B6B2-BF25B56D10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2561" y="4876800"/>
            <a:ext cx="2950749" cy="506796"/>
          </a:xfrm>
        </p:spPr>
        <p:txBody>
          <a:bodyPr/>
          <a:lstStyle/>
          <a:p>
            <a:r>
              <a:rPr lang="en-US" sz="2800" noProof="1">
                <a:ea typeface="Calibri"/>
                <a:cs typeface="Calibri"/>
                <a:sym typeface="Calibri"/>
              </a:rPr>
              <a:t>SoftUni</a:t>
            </a:r>
            <a:r>
              <a:rPr lang="en-US" sz="2800" dirty="0">
                <a:ea typeface="Calibri"/>
                <a:cs typeface="Calibri"/>
                <a:sym typeface="Calibri"/>
              </a:rPr>
              <a:t> Team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C6F023-514E-4542-BF6B-25FFC903A6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1" y="5368742"/>
            <a:ext cx="2950749" cy="444793"/>
          </a:xfrm>
        </p:spPr>
        <p:txBody>
          <a:bodyPr/>
          <a:lstStyle/>
          <a:p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</p:txBody>
      </p:sp>
      <p:grpSp>
        <p:nvGrpSpPr>
          <p:cNvPr id="9" name="Group 23">
            <a:extLst>
              <a:ext uri="{FF2B5EF4-FFF2-40B4-BE49-F238E27FC236}">
                <a16:creationId xmlns:a16="http://schemas.microsoft.com/office/drawing/2014/main" id="{6AD56758-85F3-464A-9175-FE823AFC6850}"/>
              </a:ext>
            </a:extLst>
          </p:cNvPr>
          <p:cNvGrpSpPr/>
          <p:nvPr/>
        </p:nvGrpSpPr>
        <p:grpSpPr>
          <a:xfrm>
            <a:off x="3171000" y="2771755"/>
            <a:ext cx="5029200" cy="1859074"/>
            <a:chOff x="3503612" y="2606207"/>
            <a:chExt cx="3810000" cy="1408389"/>
          </a:xfrm>
          <a:scene3d>
            <a:camera prst="perspectiveContrastingRightFacing"/>
            <a:lightRig rig="threePt" dir="t"/>
          </a:scene3d>
        </p:grpSpPr>
        <p:sp>
          <p:nvSpPr>
            <p:cNvPr id="12" name="Rectangle 24">
              <a:extLst>
                <a:ext uri="{FF2B5EF4-FFF2-40B4-BE49-F238E27FC236}">
                  <a16:creationId xmlns:a16="http://schemas.microsoft.com/office/drawing/2014/main" id="{7A3A61B2-738F-4909-8830-F20B3DC131E8}"/>
                </a:ext>
              </a:extLst>
            </p:cNvPr>
            <p:cNvSpPr/>
            <p:nvPr/>
          </p:nvSpPr>
          <p:spPr bwMode="auto">
            <a:xfrm>
              <a:off x="3503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2A52EF4-C58E-46EC-B835-01DF5EF3199A}"/>
                </a:ext>
              </a:extLst>
            </p:cNvPr>
            <p:cNvSpPr/>
            <p:nvPr/>
          </p:nvSpPr>
          <p:spPr bwMode="auto">
            <a:xfrm>
              <a:off x="4265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0189250F-5F35-48DA-B642-30F0E76129B2}"/>
                </a:ext>
              </a:extLst>
            </p:cNvPr>
            <p:cNvSpPr/>
            <p:nvPr/>
          </p:nvSpPr>
          <p:spPr bwMode="auto">
            <a:xfrm>
              <a:off x="5027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50307B1-46C9-4CB6-92F2-5E0A5E2F041E}"/>
                </a:ext>
              </a:extLst>
            </p:cNvPr>
            <p:cNvSpPr/>
            <p:nvPr/>
          </p:nvSpPr>
          <p:spPr bwMode="auto">
            <a:xfrm>
              <a:off x="5789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2B0B4CF8-C2BB-4C0A-BC52-3B23F483B89E}"/>
                </a:ext>
              </a:extLst>
            </p:cNvPr>
            <p:cNvSpPr/>
            <p:nvPr/>
          </p:nvSpPr>
          <p:spPr bwMode="auto">
            <a:xfrm>
              <a:off x="6551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430FE4E6-F912-4B37-977E-BE677A96B111}"/>
                </a:ext>
              </a:extLst>
            </p:cNvPr>
            <p:cNvSpPr txBox="1"/>
            <p:nvPr/>
          </p:nvSpPr>
          <p:spPr>
            <a:xfrm>
              <a:off x="3662636" y="2606208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0</a:t>
              </a:r>
              <a:endParaRPr lang="en-US" sz="4000" dirty="0"/>
            </a:p>
          </p:txBody>
        </p:sp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5048E509-C604-4A81-B54B-D2E44F4ACDBB}"/>
                </a:ext>
              </a:extLst>
            </p:cNvPr>
            <p:cNvSpPr txBox="1"/>
            <p:nvPr/>
          </p:nvSpPr>
          <p:spPr>
            <a:xfrm>
              <a:off x="4424636" y="2606208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1</a:t>
              </a:r>
              <a:endParaRPr lang="en-US" sz="4000" dirty="0"/>
            </a:p>
          </p:txBody>
        </p:sp>
        <p:sp>
          <p:nvSpPr>
            <p:cNvPr id="24" name="TextBox 31">
              <a:extLst>
                <a:ext uri="{FF2B5EF4-FFF2-40B4-BE49-F238E27FC236}">
                  <a16:creationId xmlns:a16="http://schemas.microsoft.com/office/drawing/2014/main" id="{6F96AD92-4BAC-45EF-9B1E-2B63382AFF86}"/>
                </a:ext>
              </a:extLst>
            </p:cNvPr>
            <p:cNvSpPr txBox="1"/>
            <p:nvPr/>
          </p:nvSpPr>
          <p:spPr>
            <a:xfrm>
              <a:off x="5186636" y="2606207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2</a:t>
              </a:r>
              <a:endParaRPr lang="en-US" sz="4000" dirty="0"/>
            </a:p>
          </p:txBody>
        </p:sp>
        <p:sp>
          <p:nvSpPr>
            <p:cNvPr id="25" name="TextBox 32">
              <a:extLst>
                <a:ext uri="{FF2B5EF4-FFF2-40B4-BE49-F238E27FC236}">
                  <a16:creationId xmlns:a16="http://schemas.microsoft.com/office/drawing/2014/main" id="{9E946B01-CA41-430E-B48B-57B148AF9076}"/>
                </a:ext>
              </a:extLst>
            </p:cNvPr>
            <p:cNvSpPr txBox="1"/>
            <p:nvPr/>
          </p:nvSpPr>
          <p:spPr>
            <a:xfrm>
              <a:off x="5948636" y="2610511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3</a:t>
              </a:r>
              <a:endParaRPr lang="en-US" sz="4000" dirty="0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70F6F260-9F44-450C-989D-CB513A08F71E}"/>
                </a:ext>
              </a:extLst>
            </p:cNvPr>
            <p:cNvSpPr txBox="1"/>
            <p:nvPr/>
          </p:nvSpPr>
          <p:spPr>
            <a:xfrm>
              <a:off x="6708314" y="2606207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4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888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79740922-2B17-4CCE-B60B-72B8CE47F89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615108" y="5589000"/>
            <a:ext cx="10961783" cy="768084"/>
          </a:xfrm>
        </p:spPr>
        <p:txBody>
          <a:bodyPr/>
          <a:lstStyle/>
          <a:p>
            <a:r>
              <a:rPr lang="en-US" dirty="0"/>
              <a:t>Representing Text in Computers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LIVE DEMO</a:t>
            </a:r>
            <a:br>
              <a:rPr lang="bg-BG" dirty="0">
                <a:solidFill>
                  <a:schemeClr val="bg1"/>
                </a:solidFill>
              </a:rPr>
            </a:b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BC54D-15A0-4062-B5B6-26F95F95D5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6000" y="774000"/>
            <a:ext cx="3124201" cy="36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2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73534-01B4-4374-84BD-57BDCBE5D4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C++ Text Representation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A1290-14E1-4FDB-909F-A23BD98FB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C-Strings and </a:t>
            </a:r>
            <a:r>
              <a:rPr lang="en-US" noProof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::string</a:t>
            </a:r>
            <a:r>
              <a:rPr lang="en-US" dirty="0">
                <a:solidFill>
                  <a:schemeClr val="bg1"/>
                </a:solidFill>
              </a:rPr>
              <a:t> class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8C150-2535-4165-8C01-2A733E5FFD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9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2F51-9343-4776-A36D-3DC4DD284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C++ has good native support for the ASCII charset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data type (usually) covers code points 0 to 255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We'll discuss Unicode later</a:t>
            </a:r>
          </a:p>
          <a:p>
            <a:pPr>
              <a:buClr>
                <a:schemeClr val="tx1"/>
              </a:buClr>
            </a:pPr>
            <a:r>
              <a:rPr lang="en-US" dirty="0"/>
              <a:t>Text types (sequences of characters) are called </a:t>
            </a:r>
            <a:r>
              <a:rPr lang="en-US" b="1" dirty="0">
                <a:solidFill>
                  <a:schemeClr val="bg1"/>
                </a:solidFill>
              </a:rPr>
              <a:t>strings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C++ has two standard ways of working with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Character arrays, aka C-Strings (legacy from the C language)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C++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::string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a "smart" wrapper of a C-String</a:t>
            </a:r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786019-2131-4C0A-A332-3B4F805B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Text Representation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D965E5-BFC3-46F9-BC26-315C3A6234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E891-6D1D-43DA-8009-18220EB44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An array of char, e.g.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char </a:t>
            </a:r>
            <a:r>
              <a:rPr lang="en-US" sz="3200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[]</a:t>
            </a:r>
            <a:r>
              <a:rPr lang="en-US" sz="3600" dirty="0"/>
              <a:t>, with the following rules: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Should be null-terminated, i.e. end with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'\0'</a:t>
            </a:r>
            <a:r>
              <a:rPr lang="en-US" sz="3200" dirty="0"/>
              <a:t>, which is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char(0)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'\0'</a:t>
            </a:r>
            <a:r>
              <a:rPr lang="en-US" sz="3200" dirty="0"/>
              <a:t> counts as an element – it affects array size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Null-terminator tells C++ where the string ends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C++ arrays don't know their size, remember?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9EB049-AA13-404F-8583-96FDB94C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lang="en-US" dirty="0"/>
              <a:t> Arrays, aka C-Strings (1)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B4B92-2CE3-4197-9B12-620267BB66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E891-6D1D-43DA-8009-18220EB44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4000" dirty="0"/>
              <a:t>Char arrays with NO null-terminator are NOT used as strings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E.g. don't use </a:t>
            </a:r>
            <a:r>
              <a:rPr lang="en-US" sz="3600" noProof="1"/>
              <a:t>cin</a:t>
            </a:r>
            <a:r>
              <a:rPr lang="en-US" sz="3600" dirty="0"/>
              <a:t>, </a:t>
            </a:r>
            <a:r>
              <a:rPr lang="en-US" sz="3600" noProof="1"/>
              <a:t>cout</a:t>
            </a:r>
            <a:r>
              <a:rPr lang="en-US" sz="3600" dirty="0"/>
              <a:t>, or C-String functions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Can still use like an array of any other data type</a:t>
            </a:r>
            <a:endParaRPr lang="bg-BG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9EB049-AA13-404F-8583-96FDB94C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char</a:t>
            </a:r>
            <a:r>
              <a:rPr lang="en-US" dirty="0"/>
              <a:t> Arrays, aka C-Strings (2)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B4B92-2CE3-4197-9B12-620267BB66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B12F-467E-4DA1-A7A3-15DAF857A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Initialization can happen with array initializer or literal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 using normal array initializer, don’t forget the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‘\0’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at the end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D7AD45-753C-4CE6-B0ED-B50D64B5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C-Strings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E3D7F1-D601-4311-A332-16A802A4EE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2B09587-3A5D-4098-BA98-8F2D9A2F0D7F}"/>
              </a:ext>
            </a:extLst>
          </p:cNvPr>
          <p:cNvSpPr txBox="1">
            <a:spLocks/>
          </p:cNvSpPr>
          <p:nvPr/>
        </p:nvSpPr>
        <p:spPr>
          <a:xfrm>
            <a:off x="516000" y="3159000"/>
            <a:ext cx="10176598" cy="24033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pPr hangingPunct="0"/>
            <a:r>
              <a:rPr lang="bg-BG" sz="2800" kern="150" dirty="0" err="1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2800" kern="15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800" kern="150" dirty="0" err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[16] = {'C','+','+', '</a:t>
            </a:r>
            <a:r>
              <a:rPr lang="en-US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0'};</a:t>
            </a:r>
          </a:p>
          <a:p>
            <a:pPr hangingPunct="0"/>
            <a:r>
              <a:rPr lang="bg-BG" sz="2800" kern="150" dirty="0" err="1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800" kern="150" dirty="0" err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sameText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[] = {'C','+','+','</a:t>
            </a:r>
            <a:r>
              <a:rPr lang="en-US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0'};</a:t>
            </a:r>
          </a:p>
          <a:p>
            <a:pPr hangingPunct="0"/>
            <a:r>
              <a:rPr lang="bg-BG" sz="2800" kern="150" dirty="0" err="1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800" kern="150" dirty="0" err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sameTextAgain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[] = "C++";</a:t>
            </a:r>
            <a:endParaRPr lang="en-US" sz="2800" kern="150" dirty="0">
              <a:solidFill>
                <a:schemeClr val="tx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bg-BG" sz="2800" kern="150" dirty="0" err="1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800" kern="150" dirty="0" err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sameText</a:t>
            </a:r>
            <a:r>
              <a:rPr lang="en-US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bg-BG" sz="2800" kern="150" dirty="0" err="1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Again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bg-BG" sz="2800" kern="15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] = "C++";</a:t>
            </a:r>
            <a:endParaRPr lang="en-US" sz="2800" kern="150" dirty="0">
              <a:solidFill>
                <a:schemeClr val="tx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1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DB12F-467E-4DA1-A7A3-15DAF857A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  <a:r>
              <a:rPr lang="en-US" dirty="0"/>
              <a:t> &amp;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dirty="0"/>
              <a:t> can directly write to and read from C-Strings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dirty="0"/>
              <a:t> prints until it reaches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'\0'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  <a:r>
              <a:rPr lang="en-US" dirty="0"/>
              <a:t> works correctly only if </a:t>
            </a:r>
            <a:br>
              <a:rPr lang="en-US" dirty="0"/>
            </a:br>
            <a:r>
              <a:rPr lang="en-US" dirty="0"/>
              <a:t>array can fit entered data</a:t>
            </a:r>
          </a:p>
          <a:p>
            <a:pPr lvl="1"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D7AD45-753C-4CE6-B0ED-B50D64B5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C-Strings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E3D7F1-D601-4311-A332-16A802A4EE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208B0BC-6706-4734-94C7-690916281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00" y="4284000"/>
            <a:ext cx="5670000" cy="18499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[100];</a:t>
            </a:r>
            <a:endParaRPr lang="bg-BG" sz="4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</a:t>
            </a: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 </a:t>
            </a:r>
            <a:endParaRPr lang="bg-BG" sz="4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400" b="1" kern="15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18438">
              <a:spcBef>
                <a:spcPts val="600"/>
              </a:spcBef>
              <a:spcAft>
                <a:spcPts val="600"/>
              </a:spcAft>
            </a:pPr>
            <a:endParaRPr lang="en-US" sz="2400" b="1" noProof="1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6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883A8-4DAE-440A-AFE7-BDD67CA36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C-Strings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90A86-1507-4F20-85D6-90FF3E72B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ADF60-A45A-42D4-AD8C-06E9BD1494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4BCD-E229-4A5C-A0B8-5C152893C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will the following code print?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It won’t – there will be a compile-time error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behavior is undefined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First line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abc</a:t>
            </a:r>
            <a:br>
              <a:rPr lang="en-US" dirty="0"/>
            </a:br>
            <a:r>
              <a:rPr lang="en-US" dirty="0"/>
              <a:t>Second line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First line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abc</a:t>
            </a:r>
            <a:r>
              <a:rPr lang="en-US" dirty="0"/>
              <a:t>, second line is undefined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3F855-D41C-46A0-9A9A-524CA7C5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DD5D3-5946-4831-9329-CF13B3FCF7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C7BA-AEBE-44C5-8F61-FD1FB2A4E5E5}"/>
              </a:ext>
            </a:extLst>
          </p:cNvPr>
          <p:cNvSpPr txBox="1"/>
          <p:nvPr/>
        </p:nvSpPr>
        <p:spPr>
          <a:xfrm>
            <a:off x="2803545" y="307227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TIME:</a:t>
            </a:r>
            <a:endParaRPr lang="bg-BG" sz="2800" dirty="0"/>
          </a:p>
        </p:txBody>
      </p:sp>
      <p:sp>
        <p:nvSpPr>
          <p:cNvPr id="11" name="Code Box 1">
            <a:extLst>
              <a:ext uri="{FF2B5EF4-FFF2-40B4-BE49-F238E27FC236}">
                <a16:creationId xmlns:a16="http://schemas.microsoft.com/office/drawing/2014/main" id="{ACD10E46-09F1-4486-A7AC-988E5379E38E}"/>
              </a:ext>
            </a:extLst>
          </p:cNvPr>
          <p:cNvSpPr txBox="1">
            <a:spLocks/>
          </p:cNvSpPr>
          <p:nvPr/>
        </p:nvSpPr>
        <p:spPr>
          <a:xfrm>
            <a:off x="471000" y="1764000"/>
            <a:ext cx="7503245" cy="182983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line1[4] = </a:t>
            </a:r>
            <a:r>
              <a:rPr lang="bg-BG" sz="1800" b="1" kern="15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'a', 'b', 'c'</a:t>
            </a:r>
            <a:r>
              <a:rPr lang="bg-BG" sz="1800" b="1" kern="15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hangingPunct="0">
              <a:buNone/>
            </a:pP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line2[] = </a:t>
            </a:r>
            <a:r>
              <a:rPr lang="bg-BG" sz="1800" b="1" kern="15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'd', 'e', 'f'</a:t>
            </a:r>
            <a:r>
              <a:rPr lang="bg-BG" sz="1800" b="1" kern="15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hangingPunct="0">
              <a:buNone/>
            </a:pP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line1 &lt;&lt; </a:t>
            </a: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hangingPunct="0">
              <a:buNone/>
            </a:pP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line2 &lt;&lt; </a:t>
            </a: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731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FD90B-9282-4660-94DE-2E51C77DD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C-String functions are defined in the </a:t>
            </a: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</a:rPr>
              <a:t>&lt;cstring&gt;</a:t>
            </a:r>
            <a:r>
              <a:rPr lang="en-US" sz="3200" noProof="1">
                <a:solidFill>
                  <a:schemeClr val="bg1"/>
                </a:solidFill>
              </a:rPr>
              <a:t> </a:t>
            </a:r>
            <a:r>
              <a:rPr lang="en-US" dirty="0"/>
              <a:t>header</a:t>
            </a:r>
          </a:p>
          <a:p>
            <a:pPr>
              <a:buClr>
                <a:schemeClr val="tx1"/>
              </a:buClr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</a:rPr>
              <a:t>strcat(destination, source)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Appends (concatenates)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source</a:t>
            </a:r>
            <a:r>
              <a:rPr lang="en-US" dirty="0"/>
              <a:t> C-String into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destination</a:t>
            </a:r>
            <a:r>
              <a:rPr lang="en-US" dirty="0"/>
              <a:t> C-String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destination</a:t>
            </a:r>
            <a:r>
              <a:rPr lang="en-US" dirty="0"/>
              <a:t> needs to be long enough for source + null-terminator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CE2CE-F304-4D61-978B-AF84C118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C-String Built-in Functions (1)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886FA-CFD2-49EA-A824-472F7235DC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0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2001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Representing Text in Computers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C++ Text Representation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C-Strings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::string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class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Streams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std::stringstream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Streaming to/from Files</a:t>
            </a:r>
            <a:endParaRPr lang="en-US" sz="3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4660" y="1371601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FD90B-9282-4660-94DE-2E51C77DD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</a:rPr>
              <a:t>strlen(str)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Returns length of C-String in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r>
              <a:rPr lang="en-US" dirty="0"/>
              <a:t> (based on the null-terminator)</a:t>
            </a:r>
          </a:p>
          <a:p>
            <a:pPr>
              <a:buClr>
                <a:schemeClr val="tx1"/>
              </a:buClr>
            </a:pPr>
            <a:r>
              <a:rPr lang="en-US" sz="3600" b="1" noProof="1">
                <a:solidFill>
                  <a:schemeClr val="bg1"/>
                </a:solidFill>
                <a:latin typeface="Consolas" panose="020B0609020204030204" pitchFamily="49" charset="0"/>
              </a:rPr>
              <a:t>strstr(str, search)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Returns the address (pointer) of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search</a:t>
            </a:r>
            <a:r>
              <a:rPr lang="en-US" dirty="0"/>
              <a:t> in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r>
              <a:rPr lang="en-US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NULL</a:t>
            </a:r>
            <a:r>
              <a:rPr lang="en-US" dirty="0"/>
              <a:t> if not found</a:t>
            </a:r>
          </a:p>
          <a:p>
            <a:pPr lvl="1">
              <a:buClr>
                <a:schemeClr val="tx1"/>
              </a:buClr>
            </a:pP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int index = strstr(str, search) - str;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gets you the index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CE2CE-F304-4D61-978B-AF84C118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C-String Built-in Functions (2)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886FA-CFD2-49EA-A824-472F7235DC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8A842-BE4A-4758-9CC4-8161A3B94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C-String Built-in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102FE-BAC6-4FA5-B0E8-E12C49D8CE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A5691-669A-4AD4-B125-C77DFFDE5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17DB1-DE72-456B-8B3F-AF30315B6E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The </a:t>
            </a:r>
            <a:r>
              <a:rPr lang="en-US" sz="4800" noProof="1">
                <a:latin typeface="Consolas" panose="020B0609020204030204" pitchFamily="49" charset="0"/>
              </a:rPr>
              <a:t>std::string</a:t>
            </a:r>
            <a:r>
              <a:rPr lang="en-US" noProof="1"/>
              <a:t> Class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D59D6-FECE-4461-A4E0-D8D65DE60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C++ Way for Working with Text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6FBD4-9813-499D-B75B-ACB35116CA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8F1B-4767-43AC-BB05-45DE5AA6E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C++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 encapsulates a null-terminated C-String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#include&lt;string&gt;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Declare like a normal variable, e.g.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 s;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Empty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, size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dirty="0"/>
              <a:t>) if only declared (it gets default-initialized)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Can be initialized with C-String or string literal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2ABA6F-8269-49FC-840C-76782C09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std::string</a:t>
            </a:r>
            <a:r>
              <a:rPr lang="en-US" noProof="1"/>
              <a:t> </a:t>
            </a:r>
            <a:r>
              <a:rPr lang="en-US" dirty="0"/>
              <a:t>Class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14AA6-F8A4-430B-87F6-56785AF8F6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de Box 1">
            <a:extLst>
              <a:ext uri="{FF2B5EF4-FFF2-40B4-BE49-F238E27FC236}">
                <a16:creationId xmlns:a16="http://schemas.microsoft.com/office/drawing/2014/main" id="{4CABC37F-51E7-488C-85D1-D94732487ED3}"/>
              </a:ext>
            </a:extLst>
          </p:cNvPr>
          <p:cNvSpPr txBox="1">
            <a:spLocks/>
          </p:cNvSpPr>
          <p:nvPr/>
        </p:nvSpPr>
        <p:spPr>
          <a:xfrm>
            <a:off x="291000" y="4585361"/>
            <a:ext cx="11710598" cy="212068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theFoxPart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quick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fox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pPr marL="0" indent="0" hangingPunct="0">
              <a:buNone/>
            </a:pP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theActionPart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marL="0" indent="0" hangingPunct="0">
              <a:buNone/>
            </a:pP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dogPartCString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 = "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lazy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pPr marL="0" indent="0" hangingPunct="0">
              <a:buNone/>
            </a:pP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theFoxPart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("---") +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theActionPart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bg-BG" sz="1800" b="1" kern="15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(3, '-') + </a:t>
            </a:r>
            <a:r>
              <a:rPr lang="bg-BG" sz="1800" b="1" kern="15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dogPartCString</a:t>
            </a:r>
            <a:r>
              <a:rPr lang="bg-BG" sz="1800" b="1" kern="15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800" b="1" kern="15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8DCF-8EF3-4FF4-8284-5D00D13DE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755" y="1228484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C++ Strings can be used with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  <a:r>
              <a:rPr lang="en-US" noProof="1">
                <a:solidFill>
                  <a:schemeClr val="bg1"/>
                </a:solidFill>
              </a:rPr>
              <a:t>/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</a:p>
          <a:p>
            <a:pPr>
              <a:buClr>
                <a:schemeClr val="tx1"/>
              </a:buClr>
            </a:pPr>
            <a:endParaRPr lang="en-US" b="1" noProof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bg-BG" noProof="1">
              <a:solidFill>
                <a:schemeClr val="bg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noProof="1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size()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length()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return the number of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472AE3-6A8D-43CC-BEDE-62C5BF4B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std::string</a:t>
            </a:r>
            <a:r>
              <a:rPr lang="en-US" noProof="1"/>
              <a:t> </a:t>
            </a:r>
            <a:r>
              <a:rPr lang="en-US" dirty="0"/>
              <a:t>Basics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3B9D7-E63A-4EB8-B10D-D577F51640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Code Box 1">
            <a:extLst>
              <a:ext uri="{FF2B5EF4-FFF2-40B4-BE49-F238E27FC236}">
                <a16:creationId xmlns:a16="http://schemas.microsoft.com/office/drawing/2014/main" id="{15E08D70-BF58-4D3C-A4C2-75974A1BA332}"/>
              </a:ext>
            </a:extLst>
          </p:cNvPr>
          <p:cNvSpPr txBox="1">
            <a:spLocks/>
          </p:cNvSpPr>
          <p:nvPr/>
        </p:nvSpPr>
        <p:spPr>
          <a:xfrm>
            <a:off x="336000" y="4627444"/>
            <a:ext cx="7253277" cy="17697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hello = "hello";</a:t>
            </a:r>
            <a:endParaRPr lang="bg-BG" sz="24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sz="2400" b="1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sz="2400" b="1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2400" b="1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1" noProof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400" b="1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  <a:endParaRPr lang="bg-BG" sz="24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hello[</a:t>
            </a:r>
            <a:r>
              <a:rPr lang="en-US" sz="2400" b="1" noProof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&lt;&lt; </a:t>
            </a:r>
            <a:r>
              <a:rPr lang="en-US" sz="2400" b="1" noProof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de Box 1">
            <a:extLst>
              <a:ext uri="{FF2B5EF4-FFF2-40B4-BE49-F238E27FC236}">
                <a16:creationId xmlns:a16="http://schemas.microsoft.com/office/drawing/2014/main" id="{F09D12F9-E2B3-42F9-91FA-FBEFD4786533}"/>
              </a:ext>
            </a:extLst>
          </p:cNvPr>
          <p:cNvSpPr txBox="1">
            <a:spLocks/>
          </p:cNvSpPr>
          <p:nvPr/>
        </p:nvSpPr>
        <p:spPr>
          <a:xfrm>
            <a:off x="336000" y="1944824"/>
            <a:ext cx="6885000" cy="196628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name; 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noProof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sz="2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name;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noProof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name</a:t>
            </a:r>
            <a:r>
              <a:rPr lang="en-US" sz="32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32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8DCF-8EF3-4FF4-8284-5D00D13DE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[]</a:t>
            </a:r>
            <a:r>
              <a:rPr lang="en-US" dirty="0"/>
              <a:t> operator is supported </a:t>
            </a:r>
            <a:br>
              <a:rPr lang="en-US" dirty="0"/>
            </a:br>
            <a:r>
              <a:rPr lang="en-US" dirty="0"/>
              <a:t>– similar to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[]</a:t>
            </a:r>
            <a:r>
              <a:rPr lang="en-US" dirty="0"/>
              <a:t> for a char array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 concatenates two strings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472AE3-6A8D-43CC-BEDE-62C5BF4B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std::string</a:t>
            </a:r>
            <a:r>
              <a:rPr lang="en-US" noProof="1"/>
              <a:t> </a:t>
            </a:r>
            <a:r>
              <a:rPr lang="en-US" dirty="0"/>
              <a:t>Basics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3B9D7-E63A-4EB8-B10D-D577F51640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Code Box 1">
            <a:extLst>
              <a:ext uri="{FF2B5EF4-FFF2-40B4-BE49-F238E27FC236}">
                <a16:creationId xmlns:a16="http://schemas.microsoft.com/office/drawing/2014/main" id="{953E2350-D677-48B9-B971-B21B65E0C0E0}"/>
              </a:ext>
            </a:extLst>
          </p:cNvPr>
          <p:cNvSpPr txBox="1">
            <a:spLocks/>
          </p:cNvSpPr>
          <p:nvPr/>
        </p:nvSpPr>
        <p:spPr>
          <a:xfrm>
            <a:off x="311593" y="2439000"/>
            <a:ext cx="8433362" cy="12865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hello[1] 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'a';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hello &lt;&lt;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//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”hallo”</a:t>
            </a:r>
          </a:p>
        </p:txBody>
      </p:sp>
      <p:sp>
        <p:nvSpPr>
          <p:cNvPr id="14" name="Code Box 1">
            <a:extLst>
              <a:ext uri="{FF2B5EF4-FFF2-40B4-BE49-F238E27FC236}">
                <a16:creationId xmlns:a16="http://schemas.microsoft.com/office/drawing/2014/main" id="{82856543-B491-4F03-93A5-B75A79CB1C30}"/>
              </a:ext>
            </a:extLst>
          </p:cNvPr>
          <p:cNvSpPr txBox="1">
            <a:spLocks/>
          </p:cNvSpPr>
          <p:nvPr/>
        </p:nvSpPr>
        <p:spPr>
          <a:xfrm>
            <a:off x="311593" y="4744065"/>
            <a:ext cx="11268362" cy="12865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helloName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hello +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string(" ") 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name;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helloName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800" b="1" dirty="0">
                <a:latin typeface="Consolas" panose="020B0609020204030204" pitchFamily="49" charset="0"/>
                <a:cs typeface="Times New Roman" panose="02020603050405020304" pitchFamily="18" charset="0"/>
              </a:rPr>
              <a:t>//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"hello George"</a:t>
            </a:r>
            <a:endParaRPr lang="bg-BG" sz="2800" b="1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96059-8694-4802-A2C8-66B9D451AC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noProof="1">
                <a:latin typeface="Consolas" panose="020B0609020204030204" pitchFamily="49" charset="0"/>
              </a:rPr>
              <a:t>std</a:t>
            </a:r>
            <a:r>
              <a:rPr lang="en-US" sz="4800" dirty="0">
                <a:latin typeface="Consolas" panose="020B0609020204030204" pitchFamily="49" charset="0"/>
              </a:rPr>
              <a:t>::string</a:t>
            </a:r>
            <a:r>
              <a:rPr lang="en-US" dirty="0"/>
              <a:t>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47CDD-6211-4E11-8231-F6D63AEC2F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00D54-6015-4437-966C-3578BA3F8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70D47-FA87-4BA8-A28E-C4F7845A2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Two strings can be compared with any comparison operator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operators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&lt;=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==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&gt;=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compare the strings lexicographically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85087B-730F-4763-80C3-35FEED43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::string</a:t>
            </a:r>
            <a:r>
              <a:rPr lang="en-US" dirty="0"/>
              <a:t> Comparisons and Search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F174E-260D-4268-B9E4-83CEC90AFB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Code Box 1">
            <a:extLst>
              <a:ext uri="{FF2B5EF4-FFF2-40B4-BE49-F238E27FC236}">
                <a16:creationId xmlns:a16="http://schemas.microsoft.com/office/drawing/2014/main" id="{071DF7FA-05A5-4516-A542-3DE605CF4280}"/>
              </a:ext>
            </a:extLst>
          </p:cNvPr>
          <p:cNvSpPr txBox="1">
            <a:spLocks/>
          </p:cNvSpPr>
          <p:nvPr/>
        </p:nvSpPr>
        <p:spPr>
          <a:xfrm>
            <a:off x="516000" y="2666177"/>
            <a:ext cx="10911000" cy="31312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s1 = "cat", s2 = "canary";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(s1 &lt; s2)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s1 &lt;&lt; " is before " &lt;&lt; s2 &lt;&lt;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8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cout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s1 &lt;&lt; " is after " &lt;&lt; s2 &lt;&lt;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2800" b="1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5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70D47-FA87-4BA8-A28E-C4F7845A2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find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(search)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returns the index of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search</a:t>
            </a:r>
            <a:r>
              <a:rPr lang="en-US" dirty="0"/>
              <a:t> in the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search</a:t>
            </a:r>
            <a:r>
              <a:rPr lang="en-US" dirty="0"/>
              <a:t> is not found, returns 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string::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npos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value 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-1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85087B-730F-4763-80C3-35FEED43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::string</a:t>
            </a:r>
            <a:r>
              <a:rPr lang="en-US" dirty="0"/>
              <a:t> Comparisons and Search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F174E-260D-4268-B9E4-83CEC90AFB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Code Box 1">
            <a:extLst>
              <a:ext uri="{FF2B5EF4-FFF2-40B4-BE49-F238E27FC236}">
                <a16:creationId xmlns:a16="http://schemas.microsoft.com/office/drawing/2014/main" id="{D21EDF9C-D192-46BA-856B-5A4E686DDD0C}"/>
              </a:ext>
            </a:extLst>
          </p:cNvPr>
          <p:cNvSpPr txBox="1">
            <a:spLocks/>
          </p:cNvSpPr>
          <p:nvPr/>
        </p:nvSpPr>
        <p:spPr>
          <a:xfrm>
            <a:off x="808400" y="3249000"/>
            <a:ext cx="10755000" cy="129622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 = “</a:t>
            </a:r>
            <a:r>
              <a:rPr lang="en-US" sz="2800" b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SoftUni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”;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“Uni” &lt;&lt; “ at the index” &lt;&lt;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s.find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“Uni”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“ in ” &lt;&lt; s; </a:t>
            </a:r>
            <a:endParaRPr lang="bg-BG" sz="24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8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8F1C-748B-4E81-9AE2-BDDCB7C54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noProof="1">
                <a:latin typeface="Consolas" panose="020B0609020204030204" pitchFamily="49" charset="0"/>
              </a:rPr>
              <a:t>std</a:t>
            </a:r>
            <a:r>
              <a:rPr lang="en-US" sz="4800" dirty="0">
                <a:latin typeface="Consolas" panose="020B0609020204030204" pitchFamily="49" charset="0"/>
              </a:rPr>
              <a:t>::string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Comparisons and 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1C35E-05F9-44C1-AC39-24DD924153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537" y="5943601"/>
            <a:ext cx="10958928" cy="4998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7FECD-F1CD-41BC-B6B3-CCEE6D913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bg1"/>
                </a:solidFill>
                <a:hlinkClick r:id="rId2"/>
              </a:rPr>
              <a:t>sli.do</a:t>
            </a:r>
            <a:endParaRPr lang="en-US" sz="88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#cpp-fundamentals</a:t>
            </a:r>
            <a:endParaRPr lang="bg-BG" sz="9600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DC627-8A7A-4FCF-9333-30E08C2044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33AD-8DE3-447C-9216-DC9BDD6FE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find(search, index)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overload takes a start index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search starts from that index (ignores results before it)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 s = "aha";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s.find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("a", 1);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prints 2</a:t>
            </a:r>
          </a:p>
          <a:p>
            <a:pPr>
              <a:buClr>
                <a:schemeClr val="tx1"/>
              </a:buClr>
            </a:pPr>
            <a:r>
              <a:rPr lang="en-US" dirty="0"/>
              <a:t>We can use this to search all occurrences of a substring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Each time search from </a:t>
            </a:r>
            <a:r>
              <a:rPr lang="en-US" u="sng" dirty="0"/>
              <a:t>after</a:t>
            </a:r>
            <a:r>
              <a:rPr lang="en-US" dirty="0"/>
              <a:t> the last index where we found it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4D18ED-6496-4E16-B263-DC1A1E37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::string </a:t>
            </a:r>
            <a:r>
              <a:rPr lang="en-US" dirty="0"/>
              <a:t>Find All Occurrences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BD172-BBA1-444A-8AAB-B1845AB02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2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4D18ED-6496-4E16-B263-DC1A1E37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::string </a:t>
            </a:r>
            <a:r>
              <a:rPr lang="en-US" dirty="0"/>
              <a:t>Find All Occurrences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BD172-BBA1-444A-8AAB-B1845AB022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Code Box 1">
            <a:extLst>
              <a:ext uri="{FF2B5EF4-FFF2-40B4-BE49-F238E27FC236}">
                <a16:creationId xmlns:a16="http://schemas.microsoft.com/office/drawing/2014/main" id="{964A26B3-41A6-4D2B-86A8-4A3A31913BD9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651000" y="1854000"/>
            <a:ext cx="10260000" cy="374619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= "canary";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foundIndex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str.find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("a");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foundIndex != string::npos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foundIndex &lt;&lt;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foundIndex = str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.find(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"a", foundIndex +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2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6429-C715-495B-8B23-9D44BAF59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substr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800" b="1" dirty="0">
                <a:latin typeface="Consolas" panose="020B0609020204030204" pitchFamily="49" charset="0"/>
              </a:rPr>
              <a:t>index,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</a:rPr>
              <a:t>length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en-US" dirty="0"/>
              <a:t>returns a new 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With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n-US" dirty="0"/>
              <a:t> characters, starting from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index</a:t>
            </a:r>
            <a:r>
              <a:rPr lang="en-US" dirty="0"/>
              <a:t> </a:t>
            </a:r>
          </a:p>
          <a:p>
            <a:pPr marL="442912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erase(</a:t>
            </a:r>
            <a:r>
              <a:rPr lang="en-US" sz="2800" b="1" dirty="0">
                <a:latin typeface="Consolas" panose="020B0609020204030204" pitchFamily="49" charset="0"/>
              </a:rPr>
              <a:t>index, length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) </a:t>
            </a:r>
            <a:r>
              <a:rPr lang="en-US" u="sng" dirty="0"/>
              <a:t>changes</a:t>
            </a:r>
            <a:r>
              <a:rPr lang="en-US" dirty="0"/>
              <a:t> a string by removing chars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Removes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en-US" dirty="0"/>
              <a:t> characters, starting from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index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BD0EE7-FE34-4CB5-A79A-2C258A4F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::string</a:t>
            </a:r>
            <a:r>
              <a:rPr lang="en-US" dirty="0"/>
              <a:t> Substring, Erase, Replace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F162B0-19C1-4539-B0C6-F5B779744E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de Box 1">
            <a:extLst>
              <a:ext uri="{FF2B5EF4-FFF2-40B4-BE49-F238E27FC236}">
                <a16:creationId xmlns:a16="http://schemas.microsoft.com/office/drawing/2014/main" id="{594AB589-9A23-4809-8124-9BE4CA500297}"/>
              </a:ext>
            </a:extLst>
          </p:cNvPr>
          <p:cNvSpPr txBox="1">
            <a:spLocks/>
          </p:cNvSpPr>
          <p:nvPr/>
        </p:nvSpPr>
        <p:spPr>
          <a:xfrm>
            <a:off x="623400" y="5420183"/>
            <a:ext cx="6885000" cy="11314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2" lvl="1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string </a:t>
            </a:r>
            <a:r>
              <a:rPr lang="en-US" sz="2400" b="1" dirty="0">
                <a:latin typeface="Consolas" panose="020B0609020204030204" pitchFamily="49" charset="0"/>
              </a:rPr>
              <a:t>s = "</a:t>
            </a:r>
            <a:r>
              <a:rPr lang="en-US" sz="2400" b="1" noProof="1">
                <a:latin typeface="Consolas" panose="020B0609020204030204" pitchFamily="49" charset="0"/>
              </a:rPr>
              <a:t>abc";</a:t>
            </a:r>
          </a:p>
          <a:p>
            <a:pPr marL="442912" lvl="1" indent="0">
              <a:buClr>
                <a:schemeClr val="tx1"/>
              </a:buClr>
              <a:buNone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cout </a:t>
            </a:r>
            <a:r>
              <a:rPr lang="en-US" sz="2400" b="1" dirty="0">
                <a:latin typeface="Consolas" panose="020B0609020204030204" pitchFamily="49" charset="0"/>
              </a:rPr>
              <a:t>&lt;&lt;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</a:rPr>
              <a:t>s.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erase(</a:t>
            </a:r>
            <a:r>
              <a:rPr lang="en-US" sz="2400" b="1" noProof="1">
                <a:latin typeface="Consolas" panose="020B0609020204030204" pitchFamily="49" charset="0"/>
              </a:rPr>
              <a:t>1,2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// "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sz="2400" b="1" noProof="1">
                <a:latin typeface="Consolas" panose="020B0609020204030204" pitchFamily="49" charset="0"/>
              </a:rPr>
              <a:t>"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de Box 1">
            <a:extLst>
              <a:ext uri="{FF2B5EF4-FFF2-40B4-BE49-F238E27FC236}">
                <a16:creationId xmlns:a16="http://schemas.microsoft.com/office/drawing/2014/main" id="{9387EF28-4C68-48D4-A05C-E0EB0CAEA68C}"/>
              </a:ext>
            </a:extLst>
          </p:cNvPr>
          <p:cNvSpPr txBox="1">
            <a:spLocks/>
          </p:cNvSpPr>
          <p:nvPr/>
        </p:nvSpPr>
        <p:spPr>
          <a:xfrm>
            <a:off x="623400" y="2726400"/>
            <a:ext cx="6885000" cy="11314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2" lvl="1" indent="0"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string </a:t>
            </a:r>
            <a:r>
              <a:rPr lang="en-US" sz="2400" b="1" dirty="0">
                <a:latin typeface="Consolas" panose="020B0609020204030204" pitchFamily="49" charset="0"/>
              </a:rPr>
              <a:t>s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= "</a:t>
            </a:r>
            <a:r>
              <a:rPr lang="en-US" sz="2400" b="1" noProof="1">
                <a:latin typeface="Consolas" panose="020B0609020204030204" pitchFamily="49" charset="0"/>
              </a:rPr>
              <a:t>abc";</a:t>
            </a:r>
          </a:p>
          <a:p>
            <a:pPr marL="442912" lvl="1" indent="0">
              <a:buClr>
                <a:schemeClr val="tx1"/>
              </a:buClr>
              <a:buNone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cout </a:t>
            </a:r>
            <a:r>
              <a:rPr lang="en-US" sz="2400" b="1" noProof="1">
                <a:latin typeface="Consolas" panose="020B0609020204030204" pitchFamily="49" charset="0"/>
              </a:rPr>
              <a:t>&lt;&lt;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</a:rPr>
              <a:t>s.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substr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</a:rPr>
              <a:t>1,2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400" b="1" dirty="0">
                <a:latin typeface="Consolas" panose="020B0609020204030204" pitchFamily="49" charset="0"/>
              </a:rPr>
              <a:t>;//"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bc</a:t>
            </a:r>
            <a:r>
              <a:rPr lang="en-US" sz="2400" b="1" noProof="1">
                <a:latin typeface="Consolas" panose="020B0609020204030204" pitchFamily="49" charset="0"/>
              </a:rPr>
              <a:t>"</a:t>
            </a:r>
            <a:endParaRPr lang="en-US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6429-C715-495B-8B23-9D44BAF59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replace(</a:t>
            </a:r>
            <a:r>
              <a:rPr lang="en-US" sz="2800" b="1" dirty="0">
                <a:latin typeface="Consolas" panose="020B0609020204030204" pitchFamily="49" charset="0"/>
              </a:rPr>
              <a:t>index, length, </a:t>
            </a:r>
            <a:r>
              <a:rPr lang="en-US" sz="2800" b="1" noProof="1">
                <a:latin typeface="Consolas" panose="020B0609020204030204" pitchFamily="49" charset="0"/>
              </a:rPr>
              <a:t>str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/>
              <a:t>changes</a:t>
            </a:r>
            <a:r>
              <a:rPr lang="en-US" dirty="0"/>
              <a:t> a string by replacing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dirty="0"/>
              <a:t>Characters in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[index, index + length)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replaced by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BD0EE7-FE34-4CB5-A79A-2C258A4F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ea typeface="+mn-ea"/>
                <a:cs typeface="+mn-cs"/>
              </a:rPr>
              <a:t>std</a:t>
            </a:r>
            <a:r>
              <a:rPr lang="en-US" dirty="0">
                <a:latin typeface="Consolas" panose="020B0609020204030204" pitchFamily="49" charset="0"/>
                <a:ea typeface="+mn-ea"/>
                <a:cs typeface="+mn-cs"/>
              </a:rPr>
              <a:t>::string</a:t>
            </a:r>
            <a:r>
              <a:rPr lang="en-US" dirty="0"/>
              <a:t> Substring, Erase, Replace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F162B0-19C1-4539-B0C6-F5B779744E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de Box 1">
            <a:extLst>
              <a:ext uri="{FF2B5EF4-FFF2-40B4-BE49-F238E27FC236}">
                <a16:creationId xmlns:a16="http://schemas.microsoft.com/office/drawing/2014/main" id="{5C448705-E5BE-40B6-A6B3-D96CEC2A60EA}"/>
              </a:ext>
            </a:extLst>
          </p:cNvPr>
          <p:cNvSpPr txBox="1">
            <a:spLocks/>
          </p:cNvSpPr>
          <p:nvPr/>
        </p:nvSpPr>
        <p:spPr>
          <a:xfrm>
            <a:off x="538400" y="3789000"/>
            <a:ext cx="11025000" cy="12580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2" lvl="1" indent="0">
              <a:buClr>
                <a:schemeClr val="tx1"/>
              </a:buClr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string</a:t>
            </a:r>
            <a:r>
              <a:rPr lang="en-US" sz="2800" b="1" dirty="0">
                <a:latin typeface="Consolas" panose="020B0609020204030204" pitchFamily="49" charset="0"/>
              </a:rPr>
              <a:t> s = "</a:t>
            </a:r>
            <a:r>
              <a:rPr lang="en-US" sz="2800" b="1" noProof="1">
                <a:latin typeface="Consolas" panose="020B0609020204030204" pitchFamily="49" charset="0"/>
              </a:rPr>
              <a:t>abc"; s.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replace(</a:t>
            </a:r>
            <a:r>
              <a:rPr lang="en-US" sz="2800" b="1" noProof="1">
                <a:latin typeface="Consolas" panose="020B0609020204030204" pitchFamily="49" charset="0"/>
              </a:rPr>
              <a:t>1,2,"cme"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800" b="1" noProof="1">
                <a:latin typeface="Consolas" panose="020B0609020204030204" pitchFamily="49" charset="0"/>
              </a:rPr>
              <a:t>;</a:t>
            </a:r>
          </a:p>
          <a:p>
            <a:pPr marL="442912" lvl="1" indent="0">
              <a:buClr>
                <a:schemeClr val="tx1"/>
              </a:buClr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sz="2800" b="1" noProof="1">
                <a:latin typeface="Consolas" panose="020B0609020204030204" pitchFamily="49" charset="0"/>
              </a:rPr>
              <a:t> </a:t>
            </a:r>
            <a:r>
              <a:rPr lang="en-US" sz="2800" b="1" dirty="0">
                <a:latin typeface="Consolas" panose="020B0609020204030204" pitchFamily="49" charset="0"/>
              </a:rPr>
              <a:t>&lt;&lt; s;</a:t>
            </a:r>
            <a:r>
              <a:rPr lang="en-US" sz="2800" b="1" dirty="0"/>
              <a:t> // </a:t>
            </a:r>
            <a:r>
              <a:rPr lang="en-US" sz="2800" b="1" dirty="0">
                <a:latin typeface="Consolas" panose="020B0609020204030204" pitchFamily="49" charset="0"/>
              </a:rPr>
              <a:t>"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acme</a:t>
            </a:r>
            <a:r>
              <a:rPr lang="en-US" sz="2800" b="1" noProof="1">
                <a:latin typeface="Consolas" panose="020B0609020204030204" pitchFamily="49" charset="0"/>
              </a:rPr>
              <a:t>"</a:t>
            </a:r>
            <a:endParaRPr lang="bg-BG" sz="2800" b="1" dirty="0"/>
          </a:p>
        </p:txBody>
      </p:sp>
    </p:spTree>
    <p:extLst>
      <p:ext uri="{BB962C8B-B14F-4D97-AF65-F5344CB8AC3E}">
        <p14:creationId xmlns:p14="http://schemas.microsoft.com/office/powerpoint/2010/main" val="255296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D3400-2B92-4D70-9FDE-841AEC9D6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noProof="1">
                <a:latin typeface="Consolas" panose="020B0609020204030204" pitchFamily="49" charset="0"/>
              </a:rPr>
              <a:t>std</a:t>
            </a:r>
            <a:r>
              <a:rPr lang="en-US" sz="4800" dirty="0">
                <a:latin typeface="Consolas" panose="020B0609020204030204" pitchFamily="49" charset="0"/>
              </a:rPr>
              <a:t>::string </a:t>
            </a:r>
            <a:br>
              <a:rPr lang="en-US" sz="4800" dirty="0">
                <a:latin typeface="Consolas" panose="020B0609020204030204" pitchFamily="49" charset="0"/>
              </a:rPr>
            </a:br>
            <a:r>
              <a:rPr lang="en-US" dirty="0"/>
              <a:t>Substring, Erase, Replace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C7B4F-9522-4247-850D-8F535435D8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5867401"/>
            <a:ext cx="10958928" cy="49981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A2AD3-73F3-44B7-8EB2-220AB5590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0170-4B0E-45CB-9CB7-48D5CC1A5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supports ASCII,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 is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dirty="0"/>
              <a:t> array, no Unicode there</a:t>
            </a:r>
          </a:p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wchar_t</a:t>
            </a:r>
            <a:r>
              <a:rPr lang="en-US" dirty="0"/>
              <a:t> and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wstring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Variants of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sz="2800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 that support system’s max code point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wchar_t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on Unicode systems is 32-bit,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But on Windows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wchar_t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is 16-bit (UTF-16)</a:t>
            </a:r>
          </a:p>
          <a:p>
            <a:pPr marL="0" indent="0">
              <a:buClr>
                <a:schemeClr val="tx1"/>
              </a:buClr>
              <a:buNone/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56F535-6EFD-4B1F-AFF0-FA89D1E0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Unicode in C++ (1)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8499A-49B5-4434-8D3C-4ECADFDC7D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3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0170-4B0E-45CB-9CB7-48D5CC1A5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C++11 adds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char16_t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char32_t</a:t>
            </a:r>
            <a:r>
              <a:rPr lang="en-US" dirty="0"/>
              <a:t>, 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u16string</a:t>
            </a:r>
            <a:r>
              <a:rPr lang="en-US" dirty="0"/>
              <a:t> &amp;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u32string</a:t>
            </a:r>
          </a:p>
          <a:p>
            <a:pPr>
              <a:buClr>
                <a:schemeClr val="tx1"/>
              </a:buClr>
            </a:pPr>
            <a:r>
              <a:rPr lang="en-US" dirty="0"/>
              <a:t>Built-in support is not very good – storing is ok, operations not</a:t>
            </a:r>
          </a:p>
          <a:p>
            <a:pPr>
              <a:buClr>
                <a:schemeClr val="tx1"/>
              </a:buClr>
            </a:pPr>
            <a:r>
              <a:rPr lang="en-US" dirty="0"/>
              <a:t>Best approach: use external libraries – QT, ICU, UTF8-CPP, etc.</a:t>
            </a:r>
          </a:p>
          <a:p>
            <a:pPr>
              <a:buClr>
                <a:schemeClr val="tx1"/>
              </a:buClr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56F535-6EFD-4B1F-AFF0-FA89D1E0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Unicode in C++ (2)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8499A-49B5-4434-8D3C-4ECADFDC7D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0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4702-FF37-4260-AC84-EDE7C3AD0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Streams, Reading by Line, File I/O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2AED4-AF1B-4AE5-85AD-AC53A799A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std::stringstream, File Streams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04712-161B-4F37-A14B-20E79E4341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9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9D60-D0C9-4FFA-8127-AB70987A0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Streams offer an abstraction over incoming/outgoing data</a:t>
            </a:r>
          </a:p>
          <a:p>
            <a:pPr lvl="1"/>
            <a:r>
              <a:rPr lang="en-US" dirty="0"/>
              <a:t>E.g.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  <a:r>
              <a:rPr lang="en-US" dirty="0"/>
              <a:t> and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dirty="0"/>
              <a:t> are abstractions of the console input/output</a:t>
            </a:r>
          </a:p>
          <a:p>
            <a:r>
              <a:rPr lang="en-US" dirty="0"/>
              <a:t>Practically speaking, streams are ways of reading/writing data</a:t>
            </a:r>
          </a:p>
          <a:p>
            <a:r>
              <a:rPr lang="en-US" dirty="0"/>
              <a:t>A stream can be constructed for any type of data container</a:t>
            </a:r>
          </a:p>
          <a:p>
            <a:pPr lvl="1"/>
            <a:r>
              <a:rPr lang="en-US" dirty="0"/>
              <a:t>Arrays, strings, memory</a:t>
            </a:r>
          </a:p>
          <a:p>
            <a:pPr lvl="1"/>
            <a:r>
              <a:rPr lang="en-US" dirty="0"/>
              <a:t>Files, network connections, the keyboard buffer,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2566C-2794-461F-A070-5ED466E8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Streams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C510D-08AD-4114-BC93-E3ACCDE148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7C55-5B2E-4F69-977E-8C898C6953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A stream that works on a string (instead of the console or a file)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#include&lt;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sstream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pPr>
              <a:buClr>
                <a:schemeClr val="tx1"/>
              </a:buClr>
            </a:pPr>
            <a:r>
              <a:rPr lang="en-US" dirty="0"/>
              <a:t>Can read data from a string, can write data to a 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There are limited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istringstream</a:t>
            </a:r>
            <a:r>
              <a:rPr lang="en-US" noProof="1">
                <a:solidFill>
                  <a:schemeClr val="bg1"/>
                </a:solidFill>
              </a:rPr>
              <a:t>/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/>
              <a:t> versions that only read/write respectively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1CE933-8D77-474D-8CF4-FBB37824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std</a:t>
            </a:r>
            <a:r>
              <a:rPr lang="en-US" dirty="0"/>
              <a:t>::</a:t>
            </a:r>
            <a:r>
              <a:rPr lang="en-US" noProof="1"/>
              <a:t>stringstream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6DBE0-1FB4-4090-B05F-2BF4D1EE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3A629-CC74-4680-A223-2EE19E75F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Representing Text in Computers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4CA87-9D78-4A14-B798-7807481B51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Bytes, Code Points, Encoding 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44479C-905E-4873-B284-66F0D2F5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00" y="1726060"/>
            <a:ext cx="2604956" cy="1755000"/>
          </a:xfrm>
          <a:prstGeom prst="rect">
            <a:avLst/>
          </a:prstGeom>
          <a:scene3d>
            <a:camera prst="perspectiveHeroicExtremeLeftFacing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27942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7C55-5B2E-4F69-977E-8C898C6953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Useful for working on a string “word-by-word”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E.g. reading in numbers from a string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E.g. creating a string with text and numbers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1CE933-8D77-474D-8CF4-FBB37824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std</a:t>
            </a:r>
            <a:r>
              <a:rPr lang="en-US" dirty="0"/>
              <a:t>::</a:t>
            </a:r>
            <a:r>
              <a:rPr lang="en-US" noProof="1"/>
              <a:t>stringstream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6DBE0-1FB4-4090-B05F-2BF4D1EE1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1184-9D3A-43E6-A073-5C1C56F6A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istringstream</a:t>
            </a:r>
            <a:r>
              <a:rPr lang="en-US" dirty="0"/>
              <a:t> is a limited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stringstream</a:t>
            </a:r>
            <a:r>
              <a:rPr lang="en-US" dirty="0"/>
              <a:t> than only reads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 you only want to read, use it instead of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stringstream</a:t>
            </a:r>
          </a:p>
          <a:p>
            <a:pPr>
              <a:buClr>
                <a:schemeClr val="tx1"/>
              </a:buClr>
            </a:pPr>
            <a:r>
              <a:rPr lang="en-US" dirty="0"/>
              <a:t>Initialize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istringstream</a:t>
            </a:r>
            <a:r>
              <a:rPr lang="en-US" dirty="0"/>
              <a:t> by giving it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string</a:t>
            </a:r>
            <a:r>
              <a:rPr lang="en-US" dirty="0"/>
              <a:t> to read from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From then on,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 use the stream just like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30F01E-EF99-4DE8-958D-05F57844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with </a:t>
            </a:r>
            <a:r>
              <a:rPr lang="en-US" noProof="1"/>
              <a:t>std::istringstream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BF0F4B-014B-4CB1-9FAA-EABDDC8ACC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Code Box 1">
            <a:extLst>
              <a:ext uri="{FF2B5EF4-FFF2-40B4-BE49-F238E27FC236}">
                <a16:creationId xmlns:a16="http://schemas.microsoft.com/office/drawing/2014/main" id="{3508306D-046F-4BE2-8D1C-ECC4FE557FCD}"/>
              </a:ext>
            </a:extLst>
          </p:cNvPr>
          <p:cNvSpPr txBox="1">
            <a:spLocks/>
          </p:cNvSpPr>
          <p:nvPr/>
        </p:nvSpPr>
        <p:spPr>
          <a:xfrm>
            <a:off x="5736000" y="4809379"/>
            <a:ext cx="5917396" cy="170499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num1, num2;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numbersStream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num1 &gt;&gt; num2;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 = </a:t>
            </a: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num1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+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Times New Roman" panose="02020603050405020304" pitchFamily="18" charset="0"/>
              </a:rPr>
              <a:t>num2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 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de Box 1">
            <a:extLst>
              <a:ext uri="{FF2B5EF4-FFF2-40B4-BE49-F238E27FC236}">
                <a16:creationId xmlns:a16="http://schemas.microsoft.com/office/drawing/2014/main" id="{9964C58B-A5FE-48D1-B00C-DF582ECF8890}"/>
              </a:ext>
            </a:extLst>
          </p:cNvPr>
          <p:cNvSpPr txBox="1">
            <a:spLocks/>
          </p:cNvSpPr>
          <p:nvPr/>
        </p:nvSpPr>
        <p:spPr>
          <a:xfrm>
            <a:off x="516000" y="3344208"/>
            <a:ext cx="7282494" cy="115593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"3 -2";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istringstream</a:t>
            </a: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numbersStream(str);</a:t>
            </a:r>
          </a:p>
        </p:txBody>
      </p:sp>
    </p:spTree>
    <p:extLst>
      <p:ext uri="{BB962C8B-B14F-4D97-AF65-F5344CB8AC3E}">
        <p14:creationId xmlns:p14="http://schemas.microsoft.com/office/powerpoint/2010/main" val="416417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5CFD-71AD-4C04-9590-E90EA0EDC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/>
              <a:t> is a limited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stringstream</a:t>
            </a:r>
            <a:r>
              <a:rPr lang="en-US" dirty="0"/>
              <a:t> than only writes</a:t>
            </a:r>
          </a:p>
          <a:p>
            <a:pPr>
              <a:buClr>
                <a:schemeClr val="tx1"/>
              </a:buClr>
            </a:pPr>
            <a:r>
              <a:rPr lang="en-US" dirty="0"/>
              <a:t>Initialize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ostringstream</a:t>
            </a:r>
            <a:r>
              <a:rPr lang="en-US" dirty="0"/>
              <a:t> like a normal variable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From then on, use the stream just like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cin</a:t>
            </a:r>
          </a:p>
          <a:p>
            <a:pPr>
              <a:buClr>
                <a:schemeClr val="tx1"/>
              </a:buClr>
            </a:pP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dirty="0"/>
              <a:t>To get the string when you're done, call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</a:rPr>
              <a:t>str()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4BEC8F-F682-4EAC-A1C2-16925710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with </a:t>
            </a:r>
            <a:r>
              <a:rPr lang="en-US" noProof="1"/>
              <a:t>std::ostringstream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E32480-9C7B-4DD6-9F2F-53896EED98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Code Box 1">
            <a:extLst>
              <a:ext uri="{FF2B5EF4-FFF2-40B4-BE49-F238E27FC236}">
                <a16:creationId xmlns:a16="http://schemas.microsoft.com/office/drawing/2014/main" id="{18C6F467-0C71-4328-95C7-D0E3F7DB2C62}"/>
              </a:ext>
            </a:extLst>
          </p:cNvPr>
          <p:cNvSpPr txBox="1">
            <a:spLocks/>
          </p:cNvSpPr>
          <p:nvPr/>
        </p:nvSpPr>
        <p:spPr>
          <a:xfrm>
            <a:off x="603703" y="3945528"/>
            <a:ext cx="10352297" cy="6813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"The sum is " &lt;&lt; num1 + num2 &lt;&lt;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5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de Box 1">
            <a:extLst>
              <a:ext uri="{FF2B5EF4-FFF2-40B4-BE49-F238E27FC236}">
                <a16:creationId xmlns:a16="http://schemas.microsoft.com/office/drawing/2014/main" id="{4FE3B7A9-63B1-41CE-9B5E-D0235C063A95}"/>
              </a:ext>
            </a:extLst>
          </p:cNvPr>
          <p:cNvSpPr txBox="1">
            <a:spLocks/>
          </p:cNvSpPr>
          <p:nvPr/>
        </p:nvSpPr>
        <p:spPr>
          <a:xfrm>
            <a:off x="616976" y="5661875"/>
            <a:ext cx="10352296" cy="6813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bg-BG" sz="5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de Box 1">
            <a:extLst>
              <a:ext uri="{FF2B5EF4-FFF2-40B4-BE49-F238E27FC236}">
                <a16:creationId xmlns:a16="http://schemas.microsoft.com/office/drawing/2014/main" id="{6F409730-6D71-4905-9612-6FFEF26DC18C}"/>
              </a:ext>
            </a:extLst>
          </p:cNvPr>
          <p:cNvSpPr txBox="1">
            <a:spLocks/>
          </p:cNvSpPr>
          <p:nvPr/>
        </p:nvSpPr>
        <p:spPr>
          <a:xfrm>
            <a:off x="616975" y="2545870"/>
            <a:ext cx="10352297" cy="6813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ostringstream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stream;</a:t>
            </a:r>
            <a:endParaRPr lang="en-US" sz="5400" b="1" noProof="1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6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203A9-6B2A-4023-BE23-23AB3F5A3B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Using </a:t>
            </a:r>
            <a:r>
              <a:rPr lang="en-US" sz="4800" noProof="1">
                <a:latin typeface="Consolas" panose="020B0609020204030204" pitchFamily="49" charset="0"/>
              </a:rPr>
              <a:t>std::stringstream</a:t>
            </a:r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C0B66-DA44-49E6-8117-69B987123F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A00DF-CC39-425E-B04F-AE8285BF0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90D2B-AF3F-4218-BA35-8C78DF248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getline(</a:t>
            </a:r>
            <a:r>
              <a:rPr lang="en-US" b="1" noProof="1">
                <a:latin typeface="Consolas" panose="020B0609020204030204" pitchFamily="49" charset="0"/>
                <a:ea typeface="+mj-ea"/>
                <a:cs typeface="+mj-cs"/>
              </a:rPr>
              <a:t>stream, targetStr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)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reads an entire line of text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Or until a delimiter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char</a:t>
            </a:r>
            <a:r>
              <a:rPr lang="en-US" dirty="0"/>
              <a:t> (additional parameter) is reached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From the provided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stream</a:t>
            </a:r>
            <a:r>
              <a:rPr lang="en-US" dirty="0"/>
              <a:t> and puts it into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targetStr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Avoid mixing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cin&gt;&gt;</a:t>
            </a:r>
            <a:r>
              <a:rPr lang="en-US" noProof="1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getline(cin,…)</a:t>
            </a:r>
            <a:r>
              <a:rPr lang="en-US" noProof="1">
                <a:solidFill>
                  <a:schemeClr val="bg1"/>
                </a:solidFill>
              </a:rPr>
              <a:t>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hlinkClick r:id="rId2"/>
              </a:rPr>
              <a:t>http://stackoverflow.com/a/18786719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D22CE0-180B-4769-9497-A8C43CA9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with </a:t>
            </a:r>
            <a:r>
              <a:rPr lang="en-US" noProof="1">
                <a:latin typeface="Consolas" panose="020B0609020204030204" pitchFamily="49" charset="0"/>
              </a:rPr>
              <a:t>getline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and Streams</a:t>
            </a:r>
            <a:endParaRPr lang="bg-BG" sz="3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20D48-9B9B-4017-8644-FA08B3914F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1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D22CE0-180B-4769-9497-A8C43CA9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with </a:t>
            </a:r>
            <a:r>
              <a:rPr lang="en-US" noProof="1">
                <a:latin typeface="Consolas" panose="020B0609020204030204" pitchFamily="49" charset="0"/>
              </a:rPr>
              <a:t>getline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and Streams</a:t>
            </a:r>
            <a:endParaRPr lang="bg-BG" sz="34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20D48-9B9B-4017-8644-FA08B3914F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Code Box 1">
            <a:extLst>
              <a:ext uri="{FF2B5EF4-FFF2-40B4-BE49-F238E27FC236}">
                <a16:creationId xmlns:a16="http://schemas.microsoft.com/office/drawing/2014/main" id="{5A3A06FC-A6E5-4614-9AB3-3D0372558183}"/>
              </a:ext>
            </a:extLst>
          </p:cNvPr>
          <p:cNvSpPr txBox="1">
            <a:spLocks/>
          </p:cNvSpPr>
          <p:nvPr/>
        </p:nvSpPr>
        <p:spPr>
          <a:xfrm>
            <a:off x="291000" y="1359000"/>
            <a:ext cx="6255000" cy="225405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istringstream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in("a word");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in, line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line &lt;&lt;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// a word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de Box 1">
            <a:extLst>
              <a:ext uri="{FF2B5EF4-FFF2-40B4-BE49-F238E27FC236}">
                <a16:creationId xmlns:a16="http://schemas.microsoft.com/office/drawing/2014/main" id="{17E466CE-C9B6-4F0C-A8C7-50FEF86C8096}"/>
              </a:ext>
            </a:extLst>
          </p:cNvPr>
          <p:cNvSpPr txBox="1">
            <a:spLocks/>
          </p:cNvSpPr>
          <p:nvPr/>
        </p:nvSpPr>
        <p:spPr>
          <a:xfrm>
            <a:off x="5421000" y="3904033"/>
            <a:ext cx="6480000" cy="27920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istringstream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in("</a:t>
            </a: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a.word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"); 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line;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in, line, '.'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line &lt;&lt; 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// a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5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13CC1-850C-42CB-AAA9-763D43837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already gives us the line as a string</a:t>
            </a:r>
          </a:p>
          <a:p>
            <a:pPr>
              <a:buClr>
                <a:schemeClr val="tx1"/>
              </a:buClr>
            </a:pPr>
            <a:r>
              <a:rPr lang="en-US" dirty="0"/>
              <a:t>Streams allow us to read strings/numbers separated by spaces</a:t>
            </a:r>
          </a:p>
          <a:p>
            <a:pPr>
              <a:buClr>
                <a:schemeClr val="tx1"/>
              </a:buClr>
            </a:pPr>
            <a:r>
              <a:rPr lang="en-US" dirty="0"/>
              <a:t>How do we know when to stop?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Streams can be used as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bool</a:t>
            </a:r>
            <a:r>
              <a:rPr lang="en-US" dirty="0"/>
              <a:t> value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 stream is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true</a:t>
            </a:r>
            <a:r>
              <a:rPr lang="en-US" dirty="0"/>
              <a:t> if it still has something to read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 stream is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false</a:t>
            </a:r>
            <a:r>
              <a:rPr lang="en-US" dirty="0"/>
              <a:t> if the input ended, or if there was an error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A3D93-8086-4C91-8638-BF3391C3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Numbers from a Line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C5EC2-44AF-4C7E-A6C9-02DB967FDE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7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4F48-9C82-417D-B115-8BB2FE5FE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the line from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cin</a:t>
            </a:r>
            <a:r>
              <a:rPr lang="en-US" dirty="0"/>
              <a:t> into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string</a:t>
            </a:r>
            <a:r>
              <a:rPr lang="en-US" dirty="0"/>
              <a:t> with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getline()</a:t>
            </a:r>
          </a:p>
          <a:p>
            <a:r>
              <a:rPr lang="en-US" dirty="0"/>
              <a:t>Create an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istringstream</a:t>
            </a:r>
            <a:r>
              <a:rPr lang="en-US" dirty="0"/>
              <a:t> over that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string</a:t>
            </a:r>
          </a:p>
          <a:p>
            <a:r>
              <a:rPr lang="en-US" dirty="0"/>
              <a:t>Read numbers from the stream while the stream is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true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E74A44-081F-4798-ABE5-017D4701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Numbers from a Line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312D10-94B5-4153-A103-1EC2C5CDA6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Code Box 1">
            <a:extLst>
              <a:ext uri="{FF2B5EF4-FFF2-40B4-BE49-F238E27FC236}">
                <a16:creationId xmlns:a16="http://schemas.microsoft.com/office/drawing/2014/main" id="{B9104AB3-87DB-4260-8E70-4ED0DB48739F}"/>
              </a:ext>
            </a:extLst>
          </p:cNvPr>
          <p:cNvSpPr txBox="1">
            <a:spLocks/>
          </p:cNvSpPr>
          <p:nvPr/>
        </p:nvSpPr>
        <p:spPr>
          <a:xfrm>
            <a:off x="2946000" y="3429000"/>
            <a:ext cx="6300000" cy="295809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line;</a:t>
            </a:r>
            <a:r>
              <a:rPr lang="en-US" sz="2000" b="1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getline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line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0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istringstream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lineStream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(line);</a:t>
            </a:r>
            <a:endParaRPr lang="bg-BG" sz="20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vector&lt;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numbers;</a:t>
            </a:r>
            <a:endParaRPr lang="bg-BG" sz="20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0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currentNumber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0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lineStream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</a:t>
            </a:r>
            <a:r>
              <a:rPr lang="en-US" sz="20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currentNumber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.push_back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currentNumber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0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8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71C09-4CE3-4C13-97D7-8538EAF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Parsing Numbers from a 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30EEC-5D72-4DB7-B691-93C90FCFC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LIVE DEMO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3EC25-1662-4A43-9B15-EF91004D77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4800"/>
            <a:ext cx="3505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1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703E-AEC2-4ADB-8990-7C8118B79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We saw that streams work the same way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Regardless of whether they are over the console, or a string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Same goes for files – you just have to create a file stream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#include&lt;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fstream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9D9A3E-0F56-4227-9842-3FF42529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to and from Files (1)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7BB27-6F2A-4683-838D-169A46C81A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D4495-A34B-4790-B7A7-EA25AD15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" y="1361867"/>
            <a:ext cx="11815018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is bytes of 1s and 0s</a:t>
            </a:r>
          </a:p>
          <a:p>
            <a:pPr lvl="1"/>
            <a:r>
              <a:rPr lang="en-US" dirty="0"/>
              <a:t>Interpreted in different ways</a:t>
            </a:r>
          </a:p>
          <a:p>
            <a:pPr lvl="1"/>
            <a:r>
              <a:rPr lang="en-US" dirty="0"/>
              <a:t>Interpretation &amp; size = data type</a:t>
            </a:r>
          </a:p>
          <a:p>
            <a:r>
              <a:rPr lang="en-US" dirty="0"/>
              <a:t>Ways we interpret bytes:</a:t>
            </a:r>
          </a:p>
          <a:p>
            <a:pPr lvl="1"/>
            <a:r>
              <a:rPr lang="en-US" dirty="0"/>
              <a:t>Binary number -&gt; integer types</a:t>
            </a:r>
          </a:p>
          <a:p>
            <a:pPr lvl="1"/>
            <a:r>
              <a:rPr lang="en-US" dirty="0"/>
              <a:t>IEEE754 -&gt; floating-point types</a:t>
            </a:r>
          </a:p>
          <a:p>
            <a:pPr lvl="1"/>
            <a:r>
              <a:rPr lang="en-US" dirty="0"/>
              <a:t>Binary "code point" -&gt; char types</a:t>
            </a:r>
          </a:p>
          <a:p>
            <a:r>
              <a:rPr lang="en-US" dirty="0"/>
              <a:t>Characters (text) is just another interpretation of binary data</a:t>
            </a:r>
          </a:p>
          <a:p>
            <a:pPr lvl="1"/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260822-BEEB-498F-A741-A1E3E361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Text in Computers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30786-BBB4-43E7-BC86-DD02761A48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23">
            <a:extLst>
              <a:ext uri="{FF2B5EF4-FFF2-40B4-BE49-F238E27FC236}">
                <a16:creationId xmlns:a16="http://schemas.microsoft.com/office/drawing/2014/main" id="{0191E4D7-BF82-4723-AB72-24D4FA7F9078}"/>
              </a:ext>
            </a:extLst>
          </p:cNvPr>
          <p:cNvGrpSpPr/>
          <p:nvPr/>
        </p:nvGrpSpPr>
        <p:grpSpPr>
          <a:xfrm>
            <a:off x="6912464" y="1719000"/>
            <a:ext cx="5029200" cy="1859074"/>
            <a:chOff x="3503612" y="2606207"/>
            <a:chExt cx="3810000" cy="1408389"/>
          </a:xfrm>
          <a:scene3d>
            <a:camera prst="perspectiveContrastingRightFacing"/>
            <a:lightRig rig="threePt" dir="t"/>
          </a:scene3d>
        </p:grpSpPr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318AF1F7-A17E-4C37-B176-1C4092592B1E}"/>
                </a:ext>
              </a:extLst>
            </p:cNvPr>
            <p:cNvSpPr/>
            <p:nvPr/>
          </p:nvSpPr>
          <p:spPr bwMode="auto">
            <a:xfrm>
              <a:off x="3503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627F0482-B7BA-4BF5-8153-47DAE2F6F00E}"/>
                </a:ext>
              </a:extLst>
            </p:cNvPr>
            <p:cNvSpPr/>
            <p:nvPr/>
          </p:nvSpPr>
          <p:spPr bwMode="auto">
            <a:xfrm>
              <a:off x="4265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1E7D2064-96BC-4B86-8FA4-097AE1A59C3B}"/>
                </a:ext>
              </a:extLst>
            </p:cNvPr>
            <p:cNvSpPr/>
            <p:nvPr/>
          </p:nvSpPr>
          <p:spPr bwMode="auto">
            <a:xfrm>
              <a:off x="5027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3304E6F3-E7C4-4C48-96A9-B9BCE3B46E31}"/>
                </a:ext>
              </a:extLst>
            </p:cNvPr>
            <p:cNvSpPr/>
            <p:nvPr/>
          </p:nvSpPr>
          <p:spPr bwMode="auto">
            <a:xfrm>
              <a:off x="5789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F6B62E88-7F3F-4AE2-8992-9F6F2AAA249A}"/>
                </a:ext>
              </a:extLst>
            </p:cNvPr>
            <p:cNvSpPr/>
            <p:nvPr/>
          </p:nvSpPr>
          <p:spPr bwMode="auto">
            <a:xfrm>
              <a:off x="6551612" y="3252596"/>
              <a:ext cx="762000" cy="7620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B9527210-8163-4C70-88CC-6FC91156A42C}"/>
                </a:ext>
              </a:extLst>
            </p:cNvPr>
            <p:cNvSpPr txBox="1"/>
            <p:nvPr/>
          </p:nvSpPr>
          <p:spPr>
            <a:xfrm>
              <a:off x="3662636" y="2606208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0</a:t>
              </a:r>
              <a:endParaRPr lang="en-US" sz="4000" dirty="0"/>
            </a:p>
          </p:txBody>
        </p:sp>
        <p:sp>
          <p:nvSpPr>
            <p:cNvPr id="15" name="TextBox 30">
              <a:extLst>
                <a:ext uri="{FF2B5EF4-FFF2-40B4-BE49-F238E27FC236}">
                  <a16:creationId xmlns:a16="http://schemas.microsoft.com/office/drawing/2014/main" id="{4F1BC945-A9B6-4B7A-91C8-779F72FCC766}"/>
                </a:ext>
              </a:extLst>
            </p:cNvPr>
            <p:cNvSpPr txBox="1"/>
            <p:nvPr/>
          </p:nvSpPr>
          <p:spPr>
            <a:xfrm>
              <a:off x="4424636" y="2606208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1</a:t>
              </a:r>
              <a:endParaRPr lang="en-US" sz="4000" dirty="0"/>
            </a:p>
          </p:txBody>
        </p:sp>
        <p:sp>
          <p:nvSpPr>
            <p:cNvPr id="16" name="TextBox 31">
              <a:extLst>
                <a:ext uri="{FF2B5EF4-FFF2-40B4-BE49-F238E27FC236}">
                  <a16:creationId xmlns:a16="http://schemas.microsoft.com/office/drawing/2014/main" id="{156FC8BA-A74F-4ACC-B56E-C8596B811EA5}"/>
                </a:ext>
              </a:extLst>
            </p:cNvPr>
            <p:cNvSpPr txBox="1"/>
            <p:nvPr/>
          </p:nvSpPr>
          <p:spPr>
            <a:xfrm>
              <a:off x="5186636" y="2606207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2</a:t>
              </a:r>
              <a:endParaRPr lang="en-US" sz="4000" dirty="0"/>
            </a:p>
          </p:txBody>
        </p:sp>
        <p:sp>
          <p:nvSpPr>
            <p:cNvPr id="17" name="TextBox 32">
              <a:extLst>
                <a:ext uri="{FF2B5EF4-FFF2-40B4-BE49-F238E27FC236}">
                  <a16:creationId xmlns:a16="http://schemas.microsoft.com/office/drawing/2014/main" id="{F9A06E3A-37A6-4BF9-AF22-1CB8BAD858A3}"/>
                </a:ext>
              </a:extLst>
            </p:cNvPr>
            <p:cNvSpPr txBox="1"/>
            <p:nvPr/>
          </p:nvSpPr>
          <p:spPr>
            <a:xfrm>
              <a:off x="5948636" y="2610511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3</a:t>
              </a:r>
              <a:endParaRPr lang="en-US" sz="4000" dirty="0"/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6B071F45-3A39-4555-84CA-50A66A65FE69}"/>
                </a:ext>
              </a:extLst>
            </p:cNvPr>
            <p:cNvSpPr txBox="1"/>
            <p:nvPr/>
          </p:nvSpPr>
          <p:spPr>
            <a:xfrm>
              <a:off x="6708314" y="2606207"/>
              <a:ext cx="417045" cy="67819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GB" sz="4000" dirty="0"/>
                <a:t>4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51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703E-AEC2-4ADB-8990-7C8118B79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ifstream</a:t>
            </a:r>
            <a:r>
              <a:rPr lang="en-US" dirty="0"/>
              <a:t> is for reading,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ofstream</a:t>
            </a:r>
            <a:r>
              <a:rPr lang="en-US" dirty="0"/>
              <a:t> is for writing</a:t>
            </a:r>
          </a:p>
          <a:p>
            <a:pPr>
              <a:buClr>
                <a:schemeClr val="tx1"/>
              </a:buClr>
            </a:pPr>
            <a:r>
              <a:rPr lang="en-US" dirty="0"/>
              <a:t>Text reading/writing with same operators, functions, concepts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&lt;&lt;</a:t>
            </a:r>
            <a:r>
              <a:rPr lang="en-US" dirty="0"/>
              <a:t> for writing,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&gt;&gt;</a:t>
            </a:r>
            <a:r>
              <a:rPr lang="en-US" dirty="0"/>
              <a:t> for reading,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getline(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)</a:t>
            </a:r>
            <a:r>
              <a:rPr lang="en-US" dirty="0"/>
              <a:t> reads line, 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be used as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bool</a:t>
            </a:r>
            <a:r>
              <a:rPr lang="en-US" dirty="0"/>
              <a:t> just like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cin</a:t>
            </a:r>
            <a:r>
              <a:rPr lang="en-US" noProof="1"/>
              <a:t>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cout</a:t>
            </a:r>
            <a:r>
              <a:rPr lang="en-US" noProof="1"/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stringstream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9D9A3E-0F56-4227-9842-3FF42529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to and from Files (2)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7BB27-6F2A-4683-838D-169A46C81A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879B-84BA-4434-810E-BA1942C32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8" y="1191466"/>
            <a:ext cx="11815018" cy="5201066"/>
          </a:xfrm>
        </p:spPr>
        <p:txBody>
          <a:bodyPr/>
          <a:lstStyle/>
          <a:p>
            <a:r>
              <a:rPr lang="en-US" dirty="0"/>
              <a:t>Declare the stream and open the file</a:t>
            </a:r>
          </a:p>
          <a:p>
            <a:pPr lvl="1"/>
            <a:r>
              <a:rPr lang="en-US" dirty="0"/>
              <a:t>Input streams expect the file to exist </a:t>
            </a:r>
            <a:br>
              <a:rPr lang="en-US" dirty="0"/>
            </a:br>
            <a:r>
              <a:rPr lang="en-US" dirty="0"/>
              <a:t>(enter error state otherwise)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4AA5E-F7E9-46DD-B68C-70F28761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Streams to/from Files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AFFA-6048-48AB-BD75-3B2C1EE1F3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Code Box 1">
            <a:extLst>
              <a:ext uri="{FF2B5EF4-FFF2-40B4-BE49-F238E27FC236}">
                <a16:creationId xmlns:a16="http://schemas.microsoft.com/office/drawing/2014/main" id="{2E5AF846-5308-46F8-8BAE-A29469D5D8E2}"/>
              </a:ext>
            </a:extLst>
          </p:cNvPr>
          <p:cNvSpPr txBox="1">
            <a:spLocks/>
          </p:cNvSpPr>
          <p:nvPr/>
        </p:nvSpPr>
        <p:spPr>
          <a:xfrm>
            <a:off x="471000" y="3429000"/>
            <a:ext cx="6817567" cy="28031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fstream</a:t>
            </a: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"input.txt"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a, b;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a &gt;&gt; b; 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4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  <a:r>
              <a:rPr lang="en-US" sz="24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4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bg-BG" sz="24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5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879B-84BA-4434-810E-BA1942C32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8" y="1191466"/>
            <a:ext cx="11815018" cy="5201066"/>
          </a:xfrm>
        </p:spPr>
        <p:txBody>
          <a:bodyPr/>
          <a:lstStyle/>
          <a:p>
            <a:pPr lvl="1"/>
            <a:r>
              <a:rPr lang="en-US" dirty="0"/>
              <a:t>Output streams create or </a:t>
            </a:r>
            <a:br>
              <a:rPr lang="en-US" dirty="0"/>
            </a:br>
            <a:r>
              <a:rPr lang="en-US" dirty="0"/>
              <a:t>overwrite the file on opening.</a:t>
            </a:r>
            <a:br>
              <a:rPr lang="en-US" dirty="0"/>
            </a:br>
            <a:r>
              <a:rPr lang="en-US" dirty="0"/>
              <a:t>There are parameters to tell </a:t>
            </a:r>
            <a:br>
              <a:rPr lang="en-US" dirty="0"/>
            </a:br>
            <a:r>
              <a:rPr lang="en-US" dirty="0"/>
              <a:t>the stream to append instead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4AA5E-F7E9-46DD-B68C-70F28761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Streams to/from Files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AFFA-6048-48AB-BD75-3B2C1EE1F3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Code Box 1">
            <a:extLst>
              <a:ext uri="{FF2B5EF4-FFF2-40B4-BE49-F238E27FC236}">
                <a16:creationId xmlns:a16="http://schemas.microsoft.com/office/drawing/2014/main" id="{F7FA56EB-1190-43F3-9F53-3E80EE20C39E}"/>
              </a:ext>
            </a:extLst>
          </p:cNvPr>
          <p:cNvSpPr txBox="1">
            <a:spLocks/>
          </p:cNvSpPr>
          <p:nvPr/>
        </p:nvSpPr>
        <p:spPr>
          <a:xfrm>
            <a:off x="651000" y="3781787"/>
            <a:ext cx="6930000" cy="2362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ofstream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output;</a:t>
            </a:r>
            <a:endParaRPr lang="bg-BG" sz="2800" b="1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"output.txt"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70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a + b &lt;&lt; 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2800" b="1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close()</a:t>
            </a:r>
            <a:r>
              <a:rPr lang="en-US" sz="2800" b="1" noProof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2352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7EFC9-4E11-4DFA-A0DD-6AD355803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close()</a:t>
            </a:r>
            <a:r>
              <a:rPr lang="en-US" sz="3200" dirty="0"/>
              <a:t> </a:t>
            </a:r>
            <a:r>
              <a:rPr lang="en-US" dirty="0"/>
              <a:t>is automatically called when stream goes out of scope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i.e. when the declaring block ends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Still, you should close explicitly if you're not using the stream</a:t>
            </a:r>
          </a:p>
          <a:p>
            <a:pPr>
              <a:buClr>
                <a:schemeClr val="tx1"/>
              </a:buClr>
            </a:pPr>
            <a:r>
              <a:rPr lang="en-US" dirty="0"/>
              <a:t>To make an output stream append instead of overwrite: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ofstream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 output("output.txt", </a:t>
            </a:r>
            <a:r>
              <a:rPr lang="en-US" b="1" noProof="1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fstream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+mj-cs"/>
              </a:rPr>
              <a:t>::app);</a:t>
            </a:r>
            <a:endParaRPr lang="bg-BG" b="1" dirty="0">
              <a:solidFill>
                <a:schemeClr val="bg1"/>
              </a:solidFill>
              <a:latin typeface="Consolas" panose="020B0609020204030204" pitchFamily="49" charset="0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09138F-5D4E-4AB1-B211-8C32F406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Streams to/from Files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6AC16-53A4-472F-B001-5A54BAE4E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9DE5559F-55C2-47F1-A321-B593B1EC6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9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190597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51645" y="3924000"/>
            <a:ext cx="2315076" cy="2505494"/>
          </a:xfrm>
          <a:prstGeom prst="rect">
            <a:avLst/>
          </a:prstGeom>
        </p:spPr>
      </p:pic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079" y="1502326"/>
            <a:ext cx="8446247" cy="4681077"/>
          </a:xfrm>
        </p:spPr>
        <p:txBody>
          <a:bodyPr>
            <a:normAutofit fontScale="47500" lnSpcReduction="20000"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452438" lvl="0" indent="-452438"/>
            <a:r>
              <a:rPr lang="en-US" sz="5100" dirty="0"/>
              <a:t>Text is a sequence of bytes interpreted by special rules</a:t>
            </a:r>
          </a:p>
          <a:p>
            <a:pPr marL="452438" lvl="0" indent="-452438">
              <a:buClr>
                <a:schemeClr val="bg2"/>
              </a:buClr>
            </a:pPr>
            <a:r>
              <a:rPr lang="en-US" sz="5100" dirty="0"/>
              <a:t>C++ has two standard ways of working with text</a:t>
            </a:r>
          </a:p>
          <a:p>
            <a:pPr lvl="1">
              <a:buClr>
                <a:schemeClr val="bg2"/>
              </a:buClr>
            </a:pPr>
            <a:r>
              <a:rPr lang="en-US" sz="5100" b="1" noProof="1">
                <a:solidFill>
                  <a:schemeClr val="bg1"/>
                </a:solidFill>
                <a:latin typeface="Consolas" panose="020B0609020204030204" pitchFamily="49" charset="0"/>
              </a:rPr>
              <a:t>std::string</a:t>
            </a:r>
            <a:r>
              <a:rPr lang="en-US" sz="5100" noProof="1">
                <a:solidFill>
                  <a:schemeClr val="bg1"/>
                </a:solidFill>
              </a:rPr>
              <a:t> </a:t>
            </a:r>
            <a:r>
              <a:rPr lang="en-US" sz="5100" noProof="1">
                <a:solidFill>
                  <a:schemeClr val="bg2"/>
                </a:solidFill>
              </a:rPr>
              <a:t>is the C++ way for working with text</a:t>
            </a:r>
          </a:p>
          <a:p>
            <a:pPr lvl="1">
              <a:buClr>
                <a:schemeClr val="bg2"/>
              </a:buClr>
            </a:pPr>
            <a:r>
              <a:rPr lang="en-US" sz="5100" noProof="1">
                <a:solidFill>
                  <a:schemeClr val="bg2"/>
                </a:solidFill>
              </a:rPr>
              <a:t>C-Strings (</a:t>
            </a:r>
            <a:r>
              <a:rPr lang="en-US" sz="5100" b="1" noProof="1">
                <a:solidFill>
                  <a:schemeClr val="bg1"/>
                </a:solidFill>
                <a:latin typeface="Consolas" panose="020B0609020204030204" pitchFamily="49" charset="0"/>
              </a:rPr>
              <a:t>char</a:t>
            </a:r>
            <a:r>
              <a:rPr lang="en-US" sz="5100" noProof="1">
                <a:solidFill>
                  <a:schemeClr val="bg2"/>
                </a:solidFill>
              </a:rPr>
              <a:t> arrays) are the legacy C approach</a:t>
            </a:r>
            <a:endParaRPr lang="en-US" sz="5100" dirty="0"/>
          </a:p>
          <a:p>
            <a:pPr marL="452438" lvl="0" indent="-452438"/>
            <a:r>
              <a:rPr lang="en-US" sz="5800" dirty="0"/>
              <a:t>Streams are abstractions for writing/reading data</a:t>
            </a:r>
          </a:p>
          <a:p>
            <a:pPr marL="452438" lvl="0" indent="-452438"/>
            <a:r>
              <a:rPr lang="en-US" sz="5800" dirty="0"/>
              <a:t>Manny more string &amp; stream functions we didn’t cover</a:t>
            </a:r>
          </a:p>
          <a:p>
            <a:pPr lvl="1">
              <a:buClr>
                <a:schemeClr val="bg2"/>
              </a:buClr>
            </a:pPr>
            <a:r>
              <a:rPr lang="en-US" sz="5100" noProof="1">
                <a:hlinkClick r:id="rId4"/>
              </a:rPr>
              <a:t>http://www.cplusplus.com/reference/</a:t>
            </a:r>
            <a:r>
              <a:rPr lang="en-US" sz="5100" noProof="1"/>
              <a:t>, </a:t>
            </a:r>
            <a:r>
              <a:rPr lang="en-US" sz="5100" noProof="1">
                <a:hlinkClick r:id="rId5"/>
              </a:rPr>
              <a:t>http://en.cppreference.com</a:t>
            </a:r>
            <a:r>
              <a:rPr lang="en-US" sz="5100" noProof="1"/>
              <a:t>  </a:t>
            </a:r>
          </a:p>
          <a:p>
            <a:pPr marL="609585" lvl="1" indent="0">
              <a:buClr>
                <a:schemeClr val="bg2"/>
              </a:buClr>
              <a:buNone/>
            </a:pPr>
            <a:endParaRPr lang="en-US" dirty="0"/>
          </a:p>
          <a:p>
            <a:pPr marL="452438" lvl="0" indent="-452438"/>
            <a:endParaRPr lang="en-US" dirty="0"/>
          </a:p>
          <a:p>
            <a:pPr marL="452438" lvl="0" indent="-452438">
              <a:buClr>
                <a:schemeClr val="bg2"/>
              </a:buClr>
            </a:pPr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782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1DA59687-2AA3-446B-9C8E-9FD7874E6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3" name="Superhosting">
            <a:hlinkClick r:id="rId3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674" y="5669707"/>
            <a:ext cx="6474561" cy="7742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2" name="Stemo">
            <a:hlinkClick r:id="rId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093778" y="5580622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fragistics">
            <a:hlinkClick r:id="rId7"/>
            <a:extLst>
              <a:ext uri="{FF2B5EF4-FFF2-40B4-BE49-F238E27FC236}">
                <a16:creationId xmlns:a16="http://schemas.microsoft.com/office/drawing/2014/main" id="{B144A31B-0A04-458F-A3E8-FB087C51810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38016" y="4550361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3" name="Indeavr" descr="Ð ÐµÐ·ÑÐ»ÑÐ°Ñ Ñ Ð¸Ð·Ð¾Ð±ÑÐ°Ð¶ÐµÐ½Ð¸Ðµ Ð·Ð° indeavr">
            <a:hlinkClick r:id="rId9"/>
            <a:extLst>
              <a:ext uri="{FF2B5EF4-FFF2-40B4-BE49-F238E27FC236}">
                <a16:creationId xmlns:a16="http://schemas.microsoft.com/office/drawing/2014/main" id="{BCA470B5-EF7D-4607-9DBD-6D5DD869E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50766" y="4550361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Motion Software">
            <a:hlinkClick r:id="rId11"/>
            <a:extLst>
              <a:ext uri="{FF2B5EF4-FFF2-40B4-BE49-F238E27FC236}">
                <a16:creationId xmlns:a16="http://schemas.microsoft.com/office/drawing/2014/main" id="{6C36419A-8DCA-4C41-ACC6-107A967CC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56727" y="352009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Postbank">
            <a:hlinkClick r:id="rId13"/>
            <a:extLst>
              <a:ext uri="{FF2B5EF4-FFF2-40B4-BE49-F238E27FC236}">
                <a16:creationId xmlns:a16="http://schemas.microsoft.com/office/drawing/2014/main" id="{786DE91B-5838-4ABB-9599-9B9D5A72C83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19373" y="3520099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martIT">
            <a:hlinkClick r:id="rId15"/>
            <a:extLst>
              <a:ext uri="{FF2B5EF4-FFF2-40B4-BE49-F238E27FC236}">
                <a16:creationId xmlns:a16="http://schemas.microsoft.com/office/drawing/2014/main" id="{EBCEF2BC-A3EC-41EB-A352-8F346A8B794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50767" y="3520099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Netpeak" descr="Ð ÐµÐ·ÑÐ»ÑÐ°Ñ Ñ Ð¸Ð·Ð¾Ð±ÑÐ°Ð¶ÐµÐ½Ð¸Ðµ Ð·Ð° netpeak">
            <a:hlinkClick r:id="rId17"/>
            <a:extLst>
              <a:ext uri="{FF2B5EF4-FFF2-40B4-BE49-F238E27FC236}">
                <a16:creationId xmlns:a16="http://schemas.microsoft.com/office/drawing/2014/main" id="{331D262B-A4E1-444E-91F0-CD0732950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13044" y="2489837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Sotware Group" descr="Ð ÐµÐ·ÑÐ»ÑÐ°Ñ Ñ Ð¸Ð·Ð¾Ð±ÑÐ°Ð¶ÐµÐ½Ð¸Ðµ Ð·Ð° software group">
            <a:hlinkClick r:id="rId19"/>
            <a:extLst>
              <a:ext uri="{FF2B5EF4-FFF2-40B4-BE49-F238E27FC236}">
                <a16:creationId xmlns:a16="http://schemas.microsoft.com/office/drawing/2014/main" id="{82BEFF31-0390-4708-9B87-CD5CA29F0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50767" y="2489837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Telenor">
            <a:hlinkClick r:id="rId21"/>
            <a:extLst>
              <a:ext uri="{FF2B5EF4-FFF2-40B4-BE49-F238E27FC236}">
                <a16:creationId xmlns:a16="http://schemas.microsoft.com/office/drawing/2014/main" id="{C8FB8C63-59CB-4A45-8529-96F047E7DDA8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57834" y="1459575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SB Tech">
            <a:hlinkClick r:id="rId23"/>
            <a:extLst>
              <a:ext uri="{FF2B5EF4-FFF2-40B4-BE49-F238E27FC236}">
                <a16:creationId xmlns:a16="http://schemas.microsoft.com/office/drawing/2014/main" id="{26832791-E415-4416-8C24-87B33083033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590147" y="1459575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XS Software">
            <a:hlinkClick r:id="rId25"/>
            <a:extLst>
              <a:ext uri="{FF2B5EF4-FFF2-40B4-BE49-F238E27FC236}">
                <a16:creationId xmlns:a16="http://schemas.microsoft.com/office/drawing/2014/main" id="{EE616F15-A212-4948-8C33-01A8B3540A1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50766" y="1459575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SoftUni Diamond Partners</a:t>
            </a:r>
            <a:endParaRPr lang="bg-B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DF5E34AF-7064-4957-9286-B7A58DFE7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9" name="Group Logos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2" y="1933804"/>
            <a:ext cx="8227457" cy="4150196"/>
            <a:chOff x="1492446" y="2067924"/>
            <a:chExt cx="6811766" cy="34360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08C713-0228-4051-B23E-879B04312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FA766B8-8BBD-4F74-89B8-E81AF861C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4" name="Picture 13">
              <a:hlinkClick r:id="rId6"/>
              <a:extLst>
                <a:ext uri="{FF2B5EF4-FFF2-40B4-BE49-F238E27FC236}">
                  <a16:creationId xmlns:a16="http://schemas.microsoft.com/office/drawing/2014/main" id="{0913EF2F-215E-4B4F-A9E0-2D7E3B0C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6" name="Picture 15">
              <a:hlinkClick r:id="rId8"/>
              <a:extLst>
                <a:ext uri="{FF2B5EF4-FFF2-40B4-BE49-F238E27FC236}">
                  <a16:creationId xmlns:a16="http://schemas.microsoft.com/office/drawing/2014/main" id="{16A88256-1F6F-4AC2-AC84-DB3557011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SoftUni Organizational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2"/>
              </a:rPr>
              <a:t>Creative Commons Attribution-</a:t>
            </a:r>
            <a:r>
              <a:rPr lang="en-US" dirty="0" err="1">
                <a:hlinkClick r:id="rId2"/>
              </a:rPr>
              <a:t>NonCommercial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ShareAlike</a:t>
            </a:r>
            <a:r>
              <a:rPr lang="en-US" dirty="0">
                <a:hlinkClick r:id="rId2"/>
              </a:rPr>
              <a:t> 4.0 International</a:t>
            </a:r>
            <a:r>
              <a:rPr lang="en-US" dirty="0"/>
              <a:t>" license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9FF54-7951-48CE-B2B9-34AA7FDF81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>
            <a:hlinkClick r:id="rId2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A62E4FF4-A8B2-440A-88B4-5BF53CB3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0DCB4-417A-497E-AC1A-F0155C4A4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Text is just a sequence of characters</a:t>
            </a:r>
            <a:endParaRPr lang="bg-BG" sz="3600" dirty="0"/>
          </a:p>
          <a:p>
            <a:r>
              <a:rPr lang="en-US" sz="3600" dirty="0"/>
              <a:t>A character (letter, symbol, etc.) is just one or more bytes</a:t>
            </a:r>
          </a:p>
          <a:p>
            <a:pPr lvl="1"/>
            <a:r>
              <a:rPr lang="en-US" sz="3200" dirty="0"/>
              <a:t>The binary representation of a </a:t>
            </a:r>
            <a:r>
              <a:rPr lang="en-US" sz="3600" b="1" dirty="0">
                <a:solidFill>
                  <a:schemeClr val="bg1"/>
                </a:solidFill>
              </a:rPr>
              <a:t>number</a:t>
            </a:r>
          </a:p>
          <a:p>
            <a:pPr lvl="1"/>
            <a:r>
              <a:rPr lang="en-US" sz="3200" dirty="0"/>
              <a:t>Interpreted as a </a:t>
            </a:r>
            <a:r>
              <a:rPr lang="en-US" sz="3600" b="1" dirty="0">
                <a:solidFill>
                  <a:schemeClr val="bg1"/>
                </a:solidFill>
              </a:rPr>
              <a:t>code point </a:t>
            </a:r>
            <a:r>
              <a:rPr lang="en-US" sz="3200" dirty="0"/>
              <a:t>from a </a:t>
            </a:r>
            <a:r>
              <a:rPr lang="en-US" sz="3200" b="1" dirty="0">
                <a:solidFill>
                  <a:schemeClr val="bg1"/>
                </a:solidFill>
              </a:rPr>
              <a:t>character set (charset)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DCA05A-513A-4FC8-87D8-FF1D95AB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Text in Computers (1)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9FC6A-74E7-48A4-B41A-EFDAB3FBFA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0DCB4-417A-497E-AC1A-F0155C4A4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Character set – a group of characters (Latin, Cyrillic, etc.)</a:t>
            </a:r>
          </a:p>
          <a:p>
            <a:r>
              <a:rPr lang="en-US" sz="3600" dirty="0"/>
              <a:t>Code point – unique number assigned to a character in a </a:t>
            </a:r>
            <a:br>
              <a:rPr lang="en-US" sz="3600" dirty="0"/>
            </a:br>
            <a:r>
              <a:rPr lang="en-US" sz="3600" dirty="0"/>
              <a:t>charset</a:t>
            </a:r>
          </a:p>
          <a:p>
            <a:pPr lvl="1"/>
            <a:r>
              <a:rPr lang="en-US" sz="3200" dirty="0"/>
              <a:t>E.g. ASCII code point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65</a:t>
            </a:r>
            <a:r>
              <a:rPr lang="en-US" sz="3200" dirty="0">
                <a:solidFill>
                  <a:schemeClr val="bg1"/>
                </a:solidFill>
              </a:rPr>
              <a:t> (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0x41</a:t>
            </a:r>
            <a:r>
              <a:rPr lang="en-US" sz="3200" dirty="0">
                <a:solidFill>
                  <a:schemeClr val="bg1"/>
                </a:solidFill>
              </a:rPr>
              <a:t>) </a:t>
            </a:r>
            <a:r>
              <a:rPr lang="en-US" sz="3200" dirty="0"/>
              <a:t>is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'A'</a:t>
            </a:r>
            <a:r>
              <a:rPr lang="en-US" sz="3200" dirty="0"/>
              <a:t> (English capital letter A)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DCA05A-513A-4FC8-87D8-FF1D95AB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Text in Computers (2)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9FC6A-74E7-48A4-B41A-EFDAB3FBFA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47D2-675E-4167-A3C9-F254F6051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ASCII is the base charset – code points from 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sz="3600" dirty="0"/>
              <a:t> to 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127</a:t>
            </a:r>
          </a:p>
          <a:p>
            <a:pPr lvl="1"/>
            <a:r>
              <a:rPr lang="en-US" sz="3200" dirty="0"/>
              <a:t>English letters, digits, punctuation, control symbols (e.g. tab)</a:t>
            </a:r>
          </a:p>
          <a:p>
            <a:r>
              <a:rPr lang="en-US" sz="3600" dirty="0"/>
              <a:t>"Extended ASCII" – code points from 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128</a:t>
            </a:r>
            <a:r>
              <a:rPr lang="en-US" sz="3600" dirty="0"/>
              <a:t> to </a:t>
            </a:r>
            <a:r>
              <a:rPr lang="en-US" sz="3600" b="1" dirty="0">
                <a:solidFill>
                  <a:schemeClr val="bg1"/>
                </a:solidFill>
                <a:latin typeface="Consolas" panose="020B0609020204030204" pitchFamily="49" charset="0"/>
              </a:rPr>
              <a:t>255</a:t>
            </a:r>
          </a:p>
          <a:p>
            <a:pPr lvl="1"/>
            <a:r>
              <a:rPr lang="en-US" sz="3200" dirty="0"/>
              <a:t>Different charsets use those codepoints for different characters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E0A17-225F-4712-A846-E8D1D1FD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Sets &amp; Unicode (1)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CC5A6-1CB5-4E32-B70C-0F4403C620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47D2-675E-4167-A3C9-F254F6051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E.g. Windows</a:t>
            </a:r>
            <a:r>
              <a:rPr lang="bg-BG" sz="3200" dirty="0"/>
              <a:t>:</a:t>
            </a:r>
            <a:r>
              <a:rPr lang="en-US" sz="3200" dirty="0"/>
              <a:t> Cyrillic code point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211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0xD3</a:t>
            </a:r>
            <a:r>
              <a:rPr lang="en-US" sz="3200" dirty="0"/>
              <a:t>)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is </a:t>
            </a:r>
            <a:r>
              <a:rPr lang="bg-BG" sz="3200" b="1" dirty="0">
                <a:solidFill>
                  <a:schemeClr val="bg1"/>
                </a:solidFill>
              </a:rPr>
              <a:t>У</a:t>
            </a:r>
            <a:endParaRPr lang="bg-BG" sz="3600" b="1" dirty="0">
              <a:solidFill>
                <a:schemeClr val="bg1"/>
              </a:solidFill>
            </a:endParaRPr>
          </a:p>
          <a:p>
            <a:pPr lvl="1"/>
            <a:r>
              <a:rPr lang="en-US" sz="3200" dirty="0"/>
              <a:t>But Windows: Greek code point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211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0xD3</a:t>
            </a:r>
            <a:r>
              <a:rPr lang="en-US" sz="3200" dirty="0"/>
              <a:t>) is </a:t>
            </a:r>
            <a:r>
              <a:rPr lang="el-GR" sz="3200" b="1" dirty="0">
                <a:solidFill>
                  <a:schemeClr val="bg1"/>
                </a:solidFill>
              </a:rPr>
              <a:t>Σ</a:t>
            </a:r>
            <a:endParaRPr lang="bg-BG" sz="3600" b="1" dirty="0">
              <a:solidFill>
                <a:schemeClr val="bg1"/>
              </a:solidFill>
            </a:endParaRPr>
          </a:p>
          <a:p>
            <a:r>
              <a:rPr lang="en-US" sz="3600" dirty="0"/>
              <a:t>Unicode unifies charsets to represent all the world's characters</a:t>
            </a:r>
          </a:p>
          <a:p>
            <a:pPr lvl="1"/>
            <a:r>
              <a:rPr lang="en-US" sz="3200" dirty="0"/>
              <a:t>E.g. </a:t>
            </a:r>
            <a:r>
              <a:rPr lang="bg-BG" sz="3200" b="1" dirty="0">
                <a:solidFill>
                  <a:schemeClr val="bg1"/>
                </a:solidFill>
              </a:rPr>
              <a:t>У</a:t>
            </a:r>
            <a:r>
              <a:rPr lang="bg-BG" sz="3200" dirty="0"/>
              <a:t> </a:t>
            </a:r>
            <a:r>
              <a:rPr lang="en-US" sz="3200" dirty="0"/>
              <a:t>is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1059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U+0423</a:t>
            </a:r>
            <a:r>
              <a:rPr lang="en-US" sz="3200" dirty="0"/>
              <a:t>) and </a:t>
            </a:r>
            <a:r>
              <a:rPr lang="el-GR" sz="3200" b="1" dirty="0">
                <a:solidFill>
                  <a:schemeClr val="bg1"/>
                </a:solidFill>
              </a:rPr>
              <a:t>Σ</a:t>
            </a:r>
            <a:r>
              <a:rPr lang="bg-BG" sz="3200" dirty="0"/>
              <a:t> </a:t>
            </a:r>
            <a:r>
              <a:rPr lang="en-US" sz="3200" dirty="0"/>
              <a:t>is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931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U+03A3</a:t>
            </a:r>
            <a:r>
              <a:rPr lang="en-US" sz="3200" dirty="0"/>
              <a:t>)</a:t>
            </a:r>
            <a:endParaRPr lang="el-GR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3E0A17-225F-4712-A846-E8D1D1FD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Sets &amp; Unicode (2)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6CC5A6-1CB5-4E32-B70C-0F4403C620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4721</TotalTime>
  <Words>2851</Words>
  <Application>Microsoft Office PowerPoint</Application>
  <PresentationFormat>Widescreen</PresentationFormat>
  <Paragraphs>417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Consolas</vt:lpstr>
      <vt:lpstr>Courier New</vt:lpstr>
      <vt:lpstr>Wingdings</vt:lpstr>
      <vt:lpstr>Wingdings 2</vt:lpstr>
      <vt:lpstr>SoftUni</vt:lpstr>
      <vt:lpstr>1_SoftUni3_1</vt:lpstr>
      <vt:lpstr>Strings and Streams</vt:lpstr>
      <vt:lpstr>Table of Contents</vt:lpstr>
      <vt:lpstr>Have a Question?</vt:lpstr>
      <vt:lpstr>PowerPoint Presentation</vt:lpstr>
      <vt:lpstr>Representing Text in Computers</vt:lpstr>
      <vt:lpstr>Representing Text in Computers (1)</vt:lpstr>
      <vt:lpstr>Representing Text in Computers (2)</vt:lpstr>
      <vt:lpstr>Character Sets &amp; Unicode (1)</vt:lpstr>
      <vt:lpstr>Character Sets &amp; Unicode (2)</vt:lpstr>
      <vt:lpstr>Representing Text in Computers LIVE DEMO </vt:lpstr>
      <vt:lpstr>PowerPoint Presentation</vt:lpstr>
      <vt:lpstr>C++ Text Representation</vt:lpstr>
      <vt:lpstr>char Arrays, aka C-Strings (1)</vt:lpstr>
      <vt:lpstr>char Arrays, aka C-Strings (2)</vt:lpstr>
      <vt:lpstr>Using C-Strings</vt:lpstr>
      <vt:lpstr>Using C-Strings</vt:lpstr>
      <vt:lpstr>PowerPoint Presentation</vt:lpstr>
      <vt:lpstr>Quick Quiz</vt:lpstr>
      <vt:lpstr>Some C-String Built-in Functions (1)</vt:lpstr>
      <vt:lpstr>Some C-String Built-in Functions (2)</vt:lpstr>
      <vt:lpstr>PowerPoint Presentation</vt:lpstr>
      <vt:lpstr>PowerPoint Presentation</vt:lpstr>
      <vt:lpstr>The std::string Class</vt:lpstr>
      <vt:lpstr>std::string Basics</vt:lpstr>
      <vt:lpstr>std::string Basics</vt:lpstr>
      <vt:lpstr>PowerPoint Presentation</vt:lpstr>
      <vt:lpstr>std::string Comparisons and Search</vt:lpstr>
      <vt:lpstr>std::string Comparisons and Search</vt:lpstr>
      <vt:lpstr>PowerPoint Presentation</vt:lpstr>
      <vt:lpstr>std::string Find All Occurrences</vt:lpstr>
      <vt:lpstr>std::string Find All Occurrences</vt:lpstr>
      <vt:lpstr>std::string Substring, Erase, Replace</vt:lpstr>
      <vt:lpstr>std::string Substring, Erase, Replace</vt:lpstr>
      <vt:lpstr>PowerPoint Presentation</vt:lpstr>
      <vt:lpstr>Supporting Unicode in C++ (1)</vt:lpstr>
      <vt:lpstr>Supporting Unicode in C++ (2)</vt:lpstr>
      <vt:lpstr>PowerPoint Presentation</vt:lpstr>
      <vt:lpstr>C++ Streams</vt:lpstr>
      <vt:lpstr>The std::stringstream (1)</vt:lpstr>
      <vt:lpstr>The std::stringstream (2)</vt:lpstr>
      <vt:lpstr>Reading with std::istringstream</vt:lpstr>
      <vt:lpstr>Writing with std::ostringstream</vt:lpstr>
      <vt:lpstr>PowerPoint Presentation</vt:lpstr>
      <vt:lpstr>Reading with getline() and Streams</vt:lpstr>
      <vt:lpstr>Reading with getline() and Streams</vt:lpstr>
      <vt:lpstr>Parsing Numbers from a Line</vt:lpstr>
      <vt:lpstr>Parsing Numbers from a Line</vt:lpstr>
      <vt:lpstr>PowerPoint Presentation</vt:lpstr>
      <vt:lpstr>Streams to and from Files (1)</vt:lpstr>
      <vt:lpstr>Streams to and from Files (2)</vt:lpstr>
      <vt:lpstr>Using Streams to/from Files</vt:lpstr>
      <vt:lpstr>Using Streams to/from Files</vt:lpstr>
      <vt:lpstr>Using Streams to/from Files</vt:lpstr>
      <vt:lpstr>Summary</vt:lpstr>
      <vt:lpstr>Questions?</vt:lpstr>
      <vt:lpstr>SoftUni Diamond Partners</vt:lpstr>
      <vt:lpstr>SoftUni Organizational Partners</vt:lpstr>
      <vt:lpstr>License</vt:lpstr>
      <vt:lpstr>Trainings @ Software University (SoftUni)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Presentation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https://softuni.org_x000d_
© Software University – https://softuni.bg_x000d_
_x000d_
Copyrighted document. Unauthorized copy, reproduction or use is not permitted.</dc:description>
  <cp:lastModifiedBy>User</cp:lastModifiedBy>
  <cp:revision>38</cp:revision>
  <dcterms:created xsi:type="dcterms:W3CDTF">2018-05-23T13:08:44Z</dcterms:created>
  <dcterms:modified xsi:type="dcterms:W3CDTF">2020-04-06T08:18:10Z</dcterms:modified>
  <cp:category>computer programming;programming;software development;software engineering</cp:category>
</cp:coreProperties>
</file>